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44" r:id="rId2"/>
    <p:sldId id="6590" r:id="rId3"/>
    <p:sldId id="6578" r:id="rId4"/>
    <p:sldId id="6577" r:id="rId5"/>
    <p:sldId id="6579" r:id="rId6"/>
    <p:sldId id="6592" r:id="rId7"/>
    <p:sldId id="6582" r:id="rId8"/>
    <p:sldId id="6584" r:id="rId9"/>
    <p:sldId id="6591" r:id="rId10"/>
    <p:sldId id="6415" r:id="rId11"/>
    <p:sldId id="3026" r:id="rId12"/>
    <p:sldId id="3028" r:id="rId13"/>
    <p:sldId id="3029" r:id="rId14"/>
    <p:sldId id="3078" r:id="rId15"/>
    <p:sldId id="3031" r:id="rId16"/>
    <p:sldId id="6588" r:id="rId17"/>
    <p:sldId id="3136" r:id="rId18"/>
    <p:sldId id="6576" r:id="rId19"/>
    <p:sldId id="6587" r:id="rId20"/>
    <p:sldId id="2661" r:id="rId21"/>
    <p:sldId id="511" r:id="rId22"/>
    <p:sldId id="6593" r:id="rId23"/>
    <p:sldId id="6476" r:id="rId24"/>
    <p:sldId id="2785" r:id="rId25"/>
    <p:sldId id="2784" r:id="rId26"/>
    <p:sldId id="2787" r:id="rId27"/>
    <p:sldId id="6481" r:id="rId28"/>
    <p:sldId id="6484" r:id="rId29"/>
    <p:sldId id="3091" r:id="rId30"/>
    <p:sldId id="6482" r:id="rId31"/>
    <p:sldId id="6483" r:id="rId32"/>
    <p:sldId id="6418" r:id="rId33"/>
    <p:sldId id="6305" r:id="rId34"/>
    <p:sldId id="6306" r:id="rId35"/>
    <p:sldId id="800" r:id="rId36"/>
    <p:sldId id="6454" r:id="rId37"/>
    <p:sldId id="6495" r:id="rId38"/>
    <p:sldId id="855" r:id="rId39"/>
    <p:sldId id="6426" r:id="rId40"/>
    <p:sldId id="6427" r:id="rId41"/>
    <p:sldId id="748" r:id="rId42"/>
    <p:sldId id="749" r:id="rId43"/>
    <p:sldId id="799" r:id="rId44"/>
    <p:sldId id="6526" r:id="rId45"/>
    <p:sldId id="6594" r:id="rId46"/>
    <p:sldId id="6572" r:id="rId47"/>
    <p:sldId id="6571" r:id="rId48"/>
    <p:sldId id="6589" r:id="rId4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63" d="100"/>
          <a:sy n="63" d="100"/>
        </p:scale>
        <p:origin x="804" y="5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95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000" dirty="0"/>
              <a:t>睡眠時間と</a:t>
            </a:r>
            <a:r>
              <a:rPr lang="en-US" altLang="ja-JP" sz="2000" dirty="0"/>
              <a:t>22</a:t>
            </a:r>
            <a:r>
              <a:rPr lang="ja-JP" altLang="en-US" sz="2000" dirty="0"/>
              <a:t>時に眠っている方の割合の推移</a:t>
            </a:r>
            <a:endParaRPr lang="en-US" altLang="ja-JP" sz="2000" dirty="0"/>
          </a:p>
          <a:p>
            <a:pPr>
              <a:defRPr/>
            </a:pPr>
            <a:r>
              <a:rPr lang="ja-JP" altLang="en-US" sz="2000" dirty="0"/>
              <a:t>（</a:t>
            </a:r>
            <a:r>
              <a:rPr lang="en-US" altLang="ja-JP" sz="2000" dirty="0"/>
              <a:t>10</a:t>
            </a:r>
            <a:r>
              <a:rPr lang="ja-JP" altLang="en-US" sz="2000" dirty="0"/>
              <a:t>歳以上）</a:t>
            </a:r>
          </a:p>
        </c:rich>
      </c:tx>
      <c:layout>
        <c:manualLayout>
          <c:xMode val="edge"/>
          <c:yMode val="edge"/>
          <c:x val="0.1366510399553714"/>
          <c:y val="2.771517450442014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ltLang="ja-JP"/>
        </a:p>
      </c:txPr>
    </c:title>
    <c:autoTitleDeleted val="0"/>
    <c:plotArea>
      <c:layout>
        <c:manualLayout>
          <c:layoutTarget val="inner"/>
          <c:xMode val="edge"/>
          <c:yMode val="edge"/>
          <c:x val="8.4384240994499427E-2"/>
          <c:y val="0.16572424492516705"/>
          <c:w val="0.90888202138296692"/>
          <c:h val="0.64504221753138535"/>
        </c:manualLayout>
      </c:layout>
      <c:lineChart>
        <c:grouping val="standard"/>
        <c:varyColors val="0"/>
        <c:ser>
          <c:idx val="0"/>
          <c:order val="0"/>
          <c:tx>
            <c:strRef>
              <c:f>Sheet1!$A$2</c:f>
              <c:strCache>
                <c:ptCount val="1"/>
                <c:pt idx="0">
                  <c:v>睡眠時間x0.1</c:v>
                </c:pt>
              </c:strCache>
            </c:strRef>
          </c:tx>
          <c:spPr>
            <a:ln w="28575" cap="rnd">
              <a:solidFill>
                <a:schemeClr val="accent1"/>
              </a:solidFill>
              <a:round/>
            </a:ln>
            <a:effectLst/>
          </c:spPr>
          <c:marker>
            <c:symbol val="none"/>
          </c:marker>
          <c:cat>
            <c:numRef>
              <c:f>Sheet1!$B$1:$N$1</c:f>
              <c:numCache>
                <c:formatCode>General</c:formatCode>
                <c:ptCount val="13"/>
                <c:pt idx="0">
                  <c:v>1960</c:v>
                </c:pt>
                <c:pt idx="1">
                  <c:v>1965</c:v>
                </c:pt>
                <c:pt idx="2">
                  <c:v>1970</c:v>
                </c:pt>
                <c:pt idx="3">
                  <c:v>1975</c:v>
                </c:pt>
                <c:pt idx="4">
                  <c:v>1980</c:v>
                </c:pt>
                <c:pt idx="5">
                  <c:v>1985</c:v>
                </c:pt>
                <c:pt idx="6">
                  <c:v>1990</c:v>
                </c:pt>
                <c:pt idx="7">
                  <c:v>1995</c:v>
                </c:pt>
                <c:pt idx="8">
                  <c:v>2000</c:v>
                </c:pt>
                <c:pt idx="9">
                  <c:v>2005</c:v>
                </c:pt>
                <c:pt idx="10">
                  <c:v>2010</c:v>
                </c:pt>
                <c:pt idx="11">
                  <c:v>2015</c:v>
                </c:pt>
                <c:pt idx="12">
                  <c:v>2020</c:v>
                </c:pt>
              </c:numCache>
            </c:numRef>
          </c:cat>
          <c:val>
            <c:numRef>
              <c:f>Sheet1!$B$2:$N$2</c:f>
              <c:numCache>
                <c:formatCode>General</c:formatCode>
                <c:ptCount val="13"/>
                <c:pt idx="0">
                  <c:v>49.3</c:v>
                </c:pt>
                <c:pt idx="1">
                  <c:v>48.5</c:v>
                </c:pt>
                <c:pt idx="2">
                  <c:v>47.7</c:v>
                </c:pt>
                <c:pt idx="3">
                  <c:v>47.3</c:v>
                </c:pt>
                <c:pt idx="4">
                  <c:v>47.2</c:v>
                </c:pt>
                <c:pt idx="5">
                  <c:v>46.3</c:v>
                </c:pt>
                <c:pt idx="6">
                  <c:v>45.9</c:v>
                </c:pt>
                <c:pt idx="7">
                  <c:v>44.7</c:v>
                </c:pt>
                <c:pt idx="8">
                  <c:v>44.3</c:v>
                </c:pt>
                <c:pt idx="9">
                  <c:v>44.2</c:v>
                </c:pt>
                <c:pt idx="10">
                  <c:v>43.4</c:v>
                </c:pt>
                <c:pt idx="11">
                  <c:v>43.5</c:v>
                </c:pt>
                <c:pt idx="12">
                  <c:v>43.2</c:v>
                </c:pt>
              </c:numCache>
            </c:numRef>
          </c:val>
          <c:smooth val="0"/>
          <c:extLst>
            <c:ext xmlns:c16="http://schemas.microsoft.com/office/drawing/2014/chart" uri="{C3380CC4-5D6E-409C-BE32-E72D297353CC}">
              <c16:uniqueId val="{00000000-047C-4F50-B7E7-7A9831F6EED7}"/>
            </c:ext>
          </c:extLst>
        </c:ser>
        <c:ser>
          <c:idx val="1"/>
          <c:order val="1"/>
          <c:tx>
            <c:strRef>
              <c:f>Sheet1!$A$3</c:f>
              <c:strCache>
                <c:ptCount val="1"/>
                <c:pt idx="0">
                  <c:v>22時に寝ている割合（％）</c:v>
                </c:pt>
              </c:strCache>
            </c:strRef>
          </c:tx>
          <c:spPr>
            <a:ln w="28575" cap="rnd">
              <a:solidFill>
                <a:schemeClr val="accent2"/>
              </a:solidFill>
              <a:round/>
            </a:ln>
            <a:effectLst/>
          </c:spPr>
          <c:marker>
            <c:symbol val="none"/>
          </c:marker>
          <c:cat>
            <c:numRef>
              <c:f>Sheet1!$B$1:$N$1</c:f>
              <c:numCache>
                <c:formatCode>General</c:formatCode>
                <c:ptCount val="13"/>
                <c:pt idx="0">
                  <c:v>1960</c:v>
                </c:pt>
                <c:pt idx="1">
                  <c:v>1965</c:v>
                </c:pt>
                <c:pt idx="2">
                  <c:v>1970</c:v>
                </c:pt>
                <c:pt idx="3">
                  <c:v>1975</c:v>
                </c:pt>
                <c:pt idx="4">
                  <c:v>1980</c:v>
                </c:pt>
                <c:pt idx="5">
                  <c:v>1985</c:v>
                </c:pt>
                <c:pt idx="6">
                  <c:v>1990</c:v>
                </c:pt>
                <c:pt idx="7">
                  <c:v>1995</c:v>
                </c:pt>
                <c:pt idx="8">
                  <c:v>2000</c:v>
                </c:pt>
                <c:pt idx="9">
                  <c:v>2005</c:v>
                </c:pt>
                <c:pt idx="10">
                  <c:v>2010</c:v>
                </c:pt>
                <c:pt idx="11">
                  <c:v>2015</c:v>
                </c:pt>
                <c:pt idx="12">
                  <c:v>2020</c:v>
                </c:pt>
              </c:numCache>
            </c:numRef>
          </c:cat>
          <c:val>
            <c:numRef>
              <c:f>Sheet1!$B$3:$N$3</c:f>
              <c:numCache>
                <c:formatCode>General</c:formatCode>
                <c:ptCount val="13"/>
                <c:pt idx="0">
                  <c:v>66</c:v>
                </c:pt>
                <c:pt idx="1">
                  <c:v>55</c:v>
                </c:pt>
                <c:pt idx="2">
                  <c:v>44</c:v>
                </c:pt>
                <c:pt idx="3">
                  <c:v>38</c:v>
                </c:pt>
                <c:pt idx="4">
                  <c:v>37</c:v>
                </c:pt>
                <c:pt idx="5">
                  <c:v>32</c:v>
                </c:pt>
                <c:pt idx="6">
                  <c:v>30</c:v>
                </c:pt>
                <c:pt idx="7">
                  <c:v>23</c:v>
                </c:pt>
                <c:pt idx="8">
                  <c:v>23</c:v>
                </c:pt>
                <c:pt idx="9">
                  <c:v>24</c:v>
                </c:pt>
                <c:pt idx="10">
                  <c:v>24</c:v>
                </c:pt>
                <c:pt idx="11">
                  <c:v>27</c:v>
                </c:pt>
                <c:pt idx="12">
                  <c:v>25</c:v>
                </c:pt>
              </c:numCache>
            </c:numRef>
          </c:val>
          <c:smooth val="0"/>
          <c:extLst>
            <c:ext xmlns:c16="http://schemas.microsoft.com/office/drawing/2014/chart" uri="{C3380CC4-5D6E-409C-BE32-E72D297353CC}">
              <c16:uniqueId val="{00000001-047C-4F50-B7E7-7A9831F6EED7}"/>
            </c:ext>
          </c:extLst>
        </c:ser>
        <c:dLbls>
          <c:showLegendKey val="0"/>
          <c:showVal val="0"/>
          <c:showCatName val="0"/>
          <c:showSerName val="0"/>
          <c:showPercent val="0"/>
          <c:showBubbleSize val="0"/>
        </c:dLbls>
        <c:smooth val="0"/>
        <c:axId val="706738472"/>
        <c:axId val="706745528"/>
      </c:lineChart>
      <c:catAx>
        <c:axId val="706738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06745528"/>
        <c:crosses val="autoZero"/>
        <c:auto val="1"/>
        <c:lblAlgn val="ctr"/>
        <c:lblOffset val="100"/>
        <c:noMultiLvlLbl val="0"/>
      </c:catAx>
      <c:valAx>
        <c:axId val="706745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706738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631A8-D519-44F1-AC07-B49E631DA7BF}" type="datetimeFigureOut">
              <a:rPr kumimoji="1" lang="ja-JP" altLang="en-US" smtClean="0"/>
              <a:pPr/>
              <a:t>2025/12/17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8C422-E531-4443-8081-B98B1003A044}" type="slidenum">
              <a:rPr kumimoji="1" lang="ja-JP" altLang="en-US" smtClean="0"/>
              <a:pPr/>
              <a:t>‹#›</a:t>
            </a:fld>
            <a:endParaRPr kumimoji="1" lang="ja-JP" altLang="en-US"/>
          </a:p>
        </p:txBody>
      </p:sp>
    </p:spTree>
    <p:extLst>
      <p:ext uri="{BB962C8B-B14F-4D97-AF65-F5344CB8AC3E}">
        <p14:creationId xmlns:p14="http://schemas.microsoft.com/office/powerpoint/2010/main" val="93998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a:ln/>
        </p:spPr>
      </p:sp>
      <p:sp>
        <p:nvSpPr>
          <p:cNvPr id="19459" name="ノート プレースホルダ 2"/>
          <p:cNvSpPr>
            <a:spLocks noGrp="1"/>
          </p:cNvSpPr>
          <p:nvPr>
            <p:ph type="body" idx="1"/>
          </p:nvPr>
        </p:nvSpPr>
        <p:spPr>
          <a:noFill/>
          <a:ln/>
        </p:spPr>
        <p:txBody>
          <a:bodyPr/>
          <a:lstStyle/>
          <a:p>
            <a:endParaRPr lang="ja-JP" altLang="en-US"/>
          </a:p>
        </p:txBody>
      </p:sp>
      <p:sp>
        <p:nvSpPr>
          <p:cNvPr id="19460" name="スライド番号プレースホルダ 3"/>
          <p:cNvSpPr txBox="1">
            <a:spLocks noGrp="1"/>
          </p:cNvSpPr>
          <p:nvPr/>
        </p:nvSpPr>
        <p:spPr bwMode="auto">
          <a:xfrm>
            <a:off x="5756049" y="6678420"/>
            <a:ext cx="4405503" cy="350978"/>
          </a:xfrm>
          <a:prstGeom prst="rect">
            <a:avLst/>
          </a:prstGeom>
          <a:noFill/>
          <a:ln w="9525">
            <a:noFill/>
            <a:miter lim="800000"/>
            <a:headEnd/>
            <a:tailEnd/>
          </a:ln>
        </p:spPr>
        <p:txBody>
          <a:bodyPr lIns="93891" tIns="46945" rIns="93891" bIns="46945" anchor="b"/>
          <a:lstStyle/>
          <a:p>
            <a:pPr algn="r" eaLnBrk="1" hangingPunct="1"/>
            <a:fld id="{02491C16-D08A-40FD-97DB-5B238A15EB9A}" type="slidenum">
              <a:rPr lang="en-US" altLang="ja-JP" sz="1200" b="0">
                <a:solidFill>
                  <a:srgbClr val="000000"/>
                </a:solidFill>
                <a:latin typeface="Times New Roman" pitchFamily="18" charset="0"/>
              </a:rPr>
              <a:pPr algn="r" eaLnBrk="1" hangingPunct="1"/>
              <a:t>1</a:t>
            </a:fld>
            <a:endParaRPr lang="en-US" altLang="ja-JP" sz="1200" b="0" dirty="0">
              <a:solidFill>
                <a:srgbClr val="000000"/>
              </a:solidFill>
              <a:latin typeface="Times New Roman" pitchFamily="18" charset="0"/>
            </a:endParaRPr>
          </a:p>
        </p:txBody>
      </p:sp>
    </p:spTree>
    <p:extLst>
      <p:ext uri="{BB962C8B-B14F-4D97-AF65-F5344CB8AC3E}">
        <p14:creationId xmlns:p14="http://schemas.microsoft.com/office/powerpoint/2010/main" val="210126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Rot="1" noChangeAspect="1" noChangeArrowheads="1" noTextEdit="1"/>
          </p:cNvSpPr>
          <p:nvPr>
            <p:ph type="sldImg"/>
          </p:nvPr>
        </p:nvSpPr>
        <p:spPr>
          <a:ln/>
        </p:spPr>
      </p:sp>
      <p:sp>
        <p:nvSpPr>
          <p:cNvPr id="676867"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2539752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528321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1582709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1894362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187409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TextEdit="1"/>
          </p:cNvSpPr>
          <p:nvPr>
            <p:ph type="sldImg"/>
          </p:nvPr>
        </p:nvSpPr>
        <p:spPr>
          <a:ln/>
        </p:spPr>
      </p:sp>
      <p:sp>
        <p:nvSpPr>
          <p:cNvPr id="19459" name="ノート プレースホルダ 2"/>
          <p:cNvSpPr>
            <a:spLocks noGrp="1"/>
          </p:cNvSpPr>
          <p:nvPr>
            <p:ph type="body" idx="1"/>
          </p:nvPr>
        </p:nvSpPr>
        <p:spPr>
          <a:noFill/>
          <a:ln/>
        </p:spPr>
        <p:txBody>
          <a:bodyPr/>
          <a:lstStyle/>
          <a:p>
            <a:endParaRPr lang="ja-JP" altLang="en-US"/>
          </a:p>
        </p:txBody>
      </p:sp>
      <p:sp>
        <p:nvSpPr>
          <p:cNvPr id="19460" name="スライド番号プレースホルダ 3"/>
          <p:cNvSpPr txBox="1">
            <a:spLocks noGrp="1"/>
          </p:cNvSpPr>
          <p:nvPr/>
        </p:nvSpPr>
        <p:spPr bwMode="auto">
          <a:xfrm>
            <a:off x="5756049" y="6678420"/>
            <a:ext cx="4405503" cy="350978"/>
          </a:xfrm>
          <a:prstGeom prst="rect">
            <a:avLst/>
          </a:prstGeom>
          <a:noFill/>
          <a:ln w="9525">
            <a:noFill/>
            <a:miter lim="800000"/>
            <a:headEnd/>
            <a:tailEnd/>
          </a:ln>
        </p:spPr>
        <p:txBody>
          <a:bodyPr lIns="93891" tIns="46945" rIns="93891" bIns="46945" anchor="b"/>
          <a:lstStyle/>
          <a:p>
            <a:pPr algn="r" eaLnBrk="1" hangingPunct="1"/>
            <a:fld id="{02491C16-D08A-40FD-97DB-5B238A15EB9A}" type="slidenum">
              <a:rPr lang="en-US" altLang="ja-JP" sz="1200" b="0">
                <a:solidFill>
                  <a:srgbClr val="000000"/>
                </a:solidFill>
                <a:latin typeface="Times New Roman" pitchFamily="18" charset="0"/>
              </a:rPr>
              <a:pPr algn="r" eaLnBrk="1" hangingPunct="1"/>
              <a:t>48</a:t>
            </a:fld>
            <a:endParaRPr lang="en-US" altLang="ja-JP" sz="1200" b="0" dirty="0">
              <a:solidFill>
                <a:srgbClr val="000000"/>
              </a:solidFill>
              <a:latin typeface="Times New Roman" pitchFamily="18" charset="0"/>
            </a:endParaRPr>
          </a:p>
        </p:txBody>
      </p:sp>
    </p:spTree>
    <p:extLst>
      <p:ext uri="{BB962C8B-B14F-4D97-AF65-F5344CB8AC3E}">
        <p14:creationId xmlns:p14="http://schemas.microsoft.com/office/powerpoint/2010/main" val="33968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ー 1"/>
          <p:cNvSpPr>
            <a:spLocks noGrp="1" noRot="1" noChangeAspect="1" noTextEdit="1"/>
          </p:cNvSpPr>
          <p:nvPr>
            <p:ph type="sldImg"/>
          </p:nvPr>
        </p:nvSpPr>
        <p:spPr>
          <a:ln/>
        </p:spPr>
      </p:sp>
      <p:sp>
        <p:nvSpPr>
          <p:cNvPr id="1269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69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FF0000"/>
                </a:solidFill>
                <a:latin typeface="Arial" panose="020B0604020202020204" pitchFamily="34" charset="0"/>
                <a:ea typeface="ＭＳ Ｐゴシック" panose="020B0600070205080204" pitchFamily="50" charset="-128"/>
              </a:defRPr>
            </a:lvl1pPr>
            <a:lvl2pPr marL="798300" indent="-307038">
              <a:defRPr kumimoji="1" b="1">
                <a:solidFill>
                  <a:srgbClr val="FF0000"/>
                </a:solidFill>
                <a:latin typeface="Arial" panose="020B0604020202020204" pitchFamily="34" charset="0"/>
                <a:ea typeface="ＭＳ Ｐゴシック" panose="020B0600070205080204" pitchFamily="50" charset="-128"/>
              </a:defRPr>
            </a:lvl2pPr>
            <a:lvl3pPr marL="1228154" indent="-245631">
              <a:defRPr kumimoji="1" b="1">
                <a:solidFill>
                  <a:srgbClr val="FF0000"/>
                </a:solidFill>
                <a:latin typeface="Arial" panose="020B0604020202020204" pitchFamily="34" charset="0"/>
                <a:ea typeface="ＭＳ Ｐゴシック" panose="020B0600070205080204" pitchFamily="50" charset="-128"/>
              </a:defRPr>
            </a:lvl3pPr>
            <a:lvl4pPr marL="1719415" indent="-245631">
              <a:defRPr kumimoji="1" b="1">
                <a:solidFill>
                  <a:srgbClr val="FF0000"/>
                </a:solidFill>
                <a:latin typeface="Arial" panose="020B0604020202020204" pitchFamily="34" charset="0"/>
                <a:ea typeface="ＭＳ Ｐゴシック" panose="020B0600070205080204" pitchFamily="50" charset="-128"/>
              </a:defRPr>
            </a:lvl4pPr>
            <a:lvl5pPr marL="2210676" indent="-245631">
              <a:defRPr kumimoji="1" b="1">
                <a:solidFill>
                  <a:srgbClr val="FF0000"/>
                </a:solidFill>
                <a:latin typeface="Arial" panose="020B0604020202020204" pitchFamily="34" charset="0"/>
                <a:ea typeface="ＭＳ Ｐゴシック" panose="020B0600070205080204" pitchFamily="50" charset="-128"/>
              </a:defRPr>
            </a:lvl5pPr>
            <a:lvl6pPr marL="2701938"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6pPr>
            <a:lvl7pPr marL="3193199"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7pPr>
            <a:lvl8pPr marL="3684461"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8pPr>
            <a:lvl9pPr marL="4175722"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9pPr>
          </a:lstStyle>
          <a:p>
            <a:fld id="{E17791DB-71B3-4489-B920-42860BA96594}" type="slidenum">
              <a:rPr lang="en-US" altLang="ja-JP" b="0" smtClean="0">
                <a:solidFill>
                  <a:schemeClr val="tx1"/>
                </a:solidFill>
              </a:rPr>
              <a:pPr/>
              <a:t>4</a:t>
            </a:fld>
            <a:endParaRPr lang="en-US" altLang="ja-JP" b="0">
              <a:solidFill>
                <a:schemeClr val="tx1"/>
              </a:solidFill>
            </a:endParaRPr>
          </a:p>
        </p:txBody>
      </p:sp>
    </p:spTree>
    <p:extLst>
      <p:ext uri="{BB962C8B-B14F-4D97-AF65-F5344CB8AC3E}">
        <p14:creationId xmlns:p14="http://schemas.microsoft.com/office/powerpoint/2010/main" val="589490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ー 1"/>
          <p:cNvSpPr>
            <a:spLocks noGrp="1" noRot="1" noChangeAspect="1" noTextEdit="1"/>
          </p:cNvSpPr>
          <p:nvPr>
            <p:ph type="sldImg"/>
          </p:nvPr>
        </p:nvSpPr>
        <p:spPr>
          <a:ln/>
        </p:spPr>
      </p:sp>
      <p:sp>
        <p:nvSpPr>
          <p:cNvPr id="1269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ndParaRPr>
          </a:p>
        </p:txBody>
      </p:sp>
      <p:sp>
        <p:nvSpPr>
          <p:cNvPr id="12698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FF0000"/>
                </a:solidFill>
                <a:latin typeface="Arial" panose="020B0604020202020204" pitchFamily="34" charset="0"/>
                <a:ea typeface="ＭＳ Ｐゴシック" panose="020B0600070205080204" pitchFamily="50" charset="-128"/>
              </a:defRPr>
            </a:lvl1pPr>
            <a:lvl2pPr marL="798300" indent="-307038">
              <a:defRPr kumimoji="1" b="1">
                <a:solidFill>
                  <a:srgbClr val="FF0000"/>
                </a:solidFill>
                <a:latin typeface="Arial" panose="020B0604020202020204" pitchFamily="34" charset="0"/>
                <a:ea typeface="ＭＳ Ｐゴシック" panose="020B0600070205080204" pitchFamily="50" charset="-128"/>
              </a:defRPr>
            </a:lvl2pPr>
            <a:lvl3pPr marL="1228154" indent="-245631">
              <a:defRPr kumimoji="1" b="1">
                <a:solidFill>
                  <a:srgbClr val="FF0000"/>
                </a:solidFill>
                <a:latin typeface="Arial" panose="020B0604020202020204" pitchFamily="34" charset="0"/>
                <a:ea typeface="ＭＳ Ｐゴシック" panose="020B0600070205080204" pitchFamily="50" charset="-128"/>
              </a:defRPr>
            </a:lvl3pPr>
            <a:lvl4pPr marL="1719415" indent="-245631">
              <a:defRPr kumimoji="1" b="1">
                <a:solidFill>
                  <a:srgbClr val="FF0000"/>
                </a:solidFill>
                <a:latin typeface="Arial" panose="020B0604020202020204" pitchFamily="34" charset="0"/>
                <a:ea typeface="ＭＳ Ｐゴシック" panose="020B0600070205080204" pitchFamily="50" charset="-128"/>
              </a:defRPr>
            </a:lvl4pPr>
            <a:lvl5pPr marL="2210676" indent="-245631">
              <a:defRPr kumimoji="1" b="1">
                <a:solidFill>
                  <a:srgbClr val="FF0000"/>
                </a:solidFill>
                <a:latin typeface="Arial" panose="020B0604020202020204" pitchFamily="34" charset="0"/>
                <a:ea typeface="ＭＳ Ｐゴシック" panose="020B0600070205080204" pitchFamily="50" charset="-128"/>
              </a:defRPr>
            </a:lvl5pPr>
            <a:lvl6pPr marL="2701938"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6pPr>
            <a:lvl7pPr marL="3193199"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7pPr>
            <a:lvl8pPr marL="3684461"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8pPr>
            <a:lvl9pPr marL="4175722" indent="-245631"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9pPr>
          </a:lstStyle>
          <a:p>
            <a:fld id="{E17791DB-71B3-4489-B920-42860BA96594}" type="slidenum">
              <a:rPr lang="en-US" altLang="ja-JP" b="0" smtClean="0">
                <a:solidFill>
                  <a:schemeClr val="tx1"/>
                </a:solidFill>
              </a:rPr>
              <a:pPr/>
              <a:t>5</a:t>
            </a:fld>
            <a:endParaRPr lang="en-US" altLang="ja-JP" b="0">
              <a:solidFill>
                <a:schemeClr val="tx1"/>
              </a:solidFill>
            </a:endParaRPr>
          </a:p>
        </p:txBody>
      </p:sp>
    </p:spTree>
    <p:extLst>
      <p:ext uri="{BB962C8B-B14F-4D97-AF65-F5344CB8AC3E}">
        <p14:creationId xmlns:p14="http://schemas.microsoft.com/office/powerpoint/2010/main" val="1014355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426730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408504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3363040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176413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noFill/>
          <a:ln/>
        </p:spPr>
        <p:txBody>
          <a:bodyPr/>
          <a:lstStyle/>
          <a:p>
            <a:endParaRPr lang="ja-JP" altLang="en-US">
              <a:latin typeface="Arial" pitchFamily="34" charset="0"/>
            </a:endParaRPr>
          </a:p>
        </p:txBody>
      </p:sp>
    </p:spTree>
    <p:extLst>
      <p:ext uri="{BB962C8B-B14F-4D97-AF65-F5344CB8AC3E}">
        <p14:creationId xmlns:p14="http://schemas.microsoft.com/office/powerpoint/2010/main" val="4093492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スライド イメージ プレースホルダ 1"/>
          <p:cNvSpPr>
            <a:spLocks noGrp="1" noRot="1" noChangeAspect="1" noTextEdit="1"/>
          </p:cNvSpPr>
          <p:nvPr>
            <p:ph type="sldImg"/>
          </p:nvPr>
        </p:nvSpPr>
        <p:spPr>
          <a:ln/>
        </p:spPr>
      </p:sp>
      <p:sp>
        <p:nvSpPr>
          <p:cNvPr id="671747" name="ノート プレースホルダ 2"/>
          <p:cNvSpPr>
            <a:spLocks noGrp="1"/>
          </p:cNvSpPr>
          <p:nvPr>
            <p:ph type="body" idx="1"/>
          </p:nvPr>
        </p:nvSpPr>
        <p:spPr>
          <a:noFill/>
          <a:ln/>
        </p:spPr>
        <p:txBody>
          <a:bodyPr/>
          <a:lstStyle/>
          <a:p>
            <a:endParaRPr lang="ja-JP" altLang="en-US">
              <a:latin typeface="Arial" pitchFamily="34" charset="0"/>
            </a:endParaRPr>
          </a:p>
        </p:txBody>
      </p:sp>
      <p:sp>
        <p:nvSpPr>
          <p:cNvPr id="671748" name="スライド番号プレースホルダ 3"/>
          <p:cNvSpPr txBox="1">
            <a:spLocks noGrp="1"/>
          </p:cNvSpPr>
          <p:nvPr/>
        </p:nvSpPr>
        <p:spPr bwMode="auto">
          <a:xfrm>
            <a:off x="5712082" y="7259304"/>
            <a:ext cx="4371107" cy="382068"/>
          </a:xfrm>
          <a:prstGeom prst="rect">
            <a:avLst/>
          </a:prstGeom>
          <a:noFill/>
          <a:ln w="9525">
            <a:noFill/>
            <a:miter lim="800000"/>
            <a:headEnd/>
            <a:tailEnd/>
          </a:ln>
        </p:spPr>
        <p:txBody>
          <a:bodyPr lIns="98252" tIns="49126" rIns="98252" bIns="49126" anchor="b"/>
          <a:lstStyle/>
          <a:p>
            <a:pPr algn="r"/>
            <a:fld id="{1EFADC7F-8AC6-4E2B-B69B-D40174D09848}" type="slidenum">
              <a:rPr lang="en-US" altLang="ja-JP" sz="1300"/>
              <a:pPr algn="r"/>
              <a:t>28</a:t>
            </a:fld>
            <a:endParaRPr lang="en-US" altLang="ja-JP" sz="1300"/>
          </a:p>
        </p:txBody>
      </p:sp>
    </p:spTree>
    <p:extLst>
      <p:ext uri="{BB962C8B-B14F-4D97-AF65-F5344CB8AC3E}">
        <p14:creationId xmlns:p14="http://schemas.microsoft.com/office/powerpoint/2010/main" val="1930220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360362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2026741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826637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1899291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2895082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904986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106706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129113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4120935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261738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BB4E9D-859D-46EA-A31B-9E85C0CE395B}" type="datetimeFigureOut">
              <a:rPr kumimoji="1" lang="ja-JP" altLang="en-US" smtClean="0"/>
              <a:pPr/>
              <a:t>2025/12/17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921003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BB4E9D-859D-46EA-A31B-9E85C0CE395B}" type="datetimeFigureOut">
              <a:rPr kumimoji="1" lang="ja-JP" altLang="en-US" smtClean="0"/>
              <a:pPr/>
              <a:t>2025/12/17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BF292-B3DF-4F41-900C-CA291B3F7935}" type="slidenum">
              <a:rPr kumimoji="1" lang="ja-JP" altLang="en-US" smtClean="0"/>
              <a:pPr/>
              <a:t>‹#›</a:t>
            </a:fld>
            <a:endParaRPr kumimoji="1" lang="ja-JP" altLang="en-US"/>
          </a:p>
        </p:txBody>
      </p:sp>
    </p:spTree>
    <p:extLst>
      <p:ext uri="{BB962C8B-B14F-4D97-AF65-F5344CB8AC3E}">
        <p14:creationId xmlns:p14="http://schemas.microsoft.com/office/powerpoint/2010/main" val="3154978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oleObject" Target="../embeddings/oleObject3.bin"/><Relationship Id="rId4" Type="http://schemas.openxmlformats.org/officeDocument/2006/relationships/image" Target="../media/image7.jpe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jpe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oleObject" Target="../embeddings/oleObject7.bin"/><Relationship Id="rId5" Type="http://schemas.openxmlformats.org/officeDocument/2006/relationships/oleObject" Target="../embeddings/oleObject5.bin"/><Relationship Id="rId10" Type="http://schemas.openxmlformats.org/officeDocument/2006/relationships/image" Target="../media/image12.png"/><Relationship Id="rId4" Type="http://schemas.openxmlformats.org/officeDocument/2006/relationships/image" Target="../media/image16.jpeg"/><Relationship Id="rId9"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oleObject" Target="../embeddings/oleObject4.bin"/><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oleObject" Target="../embeddings/oleObject3.bin"/><Relationship Id="rId4" Type="http://schemas.openxmlformats.org/officeDocument/2006/relationships/image" Target="../media/image7.jpe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oleObject" Target="../embeddings/oleObject4.bin"/><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oleObject" Target="../embeddings/oleObject3.bin"/><Relationship Id="rId4" Type="http://schemas.openxmlformats.org/officeDocument/2006/relationships/image" Target="../media/image7.jpe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emf"/></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oleObject" Target="../embeddings/oleObject4.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oleObject" Target="../embeddings/oleObject3.bin"/><Relationship Id="rId4" Type="http://schemas.openxmlformats.org/officeDocument/2006/relationships/image" Target="../media/image7.jpe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5.emf"/><Relationship Id="rId4" Type="http://schemas.openxmlformats.org/officeDocument/2006/relationships/image" Target="../media/image34.emf"/></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hyperlink" Target="http://www.ncbi.nlm.nih.gov/sites/?Db=pubmed&amp;Cmd=ShowDetailView&amp;TermToSearch=15602591&amp;ordinalpos=2&amp;itool=EntrezSystem2.PEntrez.Pubmed.Pubmed_ResultsPanel.Pubmed_RVDocSu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hyperlink" Target="https://www.ncbi.nlm.nih.gov/pubmed/?term=Barbato%20G%5bAuthor%5d&amp;cauthor=true&amp;cauthor_uid=7512910"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hyperlink" Target="https://www.ncbi.nlm.nih.gov/pubmed/7512910" TargetMode="External"/><Relationship Id="rId3" Type="http://schemas.openxmlformats.org/officeDocument/2006/relationships/hyperlink" Target="https://www.ncbi.nlm.nih.gov/pubmed/?term=Barbato%20G%5bAuthor%5d&amp;cauthor=true&amp;cauthor_uid=7512910" TargetMode="External"/><Relationship Id="rId7" Type="http://schemas.openxmlformats.org/officeDocument/2006/relationships/hyperlink" Target="https://www.ncbi.nlm.nih.gov/pubmed/?term=Wehr%20TA%5bAuthor%5d&amp;cauthor=true&amp;cauthor_uid=7512910" TargetMode="External"/><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hyperlink" Target="https://www.ncbi.nlm.nih.gov/pubmed/?term=Giesen%20HA%5bAuthor%5d&amp;cauthor=true&amp;cauthor_uid=7512910" TargetMode="External"/><Relationship Id="rId5" Type="http://schemas.openxmlformats.org/officeDocument/2006/relationships/hyperlink" Target="https://www.ncbi.nlm.nih.gov/pubmed/?term=Bender%20C%5bAuthor%5d&amp;cauthor=true&amp;cauthor_uid=7512910" TargetMode="External"/><Relationship Id="rId4" Type="http://schemas.openxmlformats.org/officeDocument/2006/relationships/hyperlink" Target="https://www.ncbi.nlm.nih.gov/pubmed/?term=Barker%20C%5bAuthor%5d&amp;cauthor=true&amp;cauthor_uid=7512910"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ncbi.nlm.nih.gov/pubmed/7512910" TargetMode="External"/><Relationship Id="rId3" Type="http://schemas.openxmlformats.org/officeDocument/2006/relationships/hyperlink" Target="https://www.ncbi.nlm.nih.gov/pubmed/?term=Barbato%20G%5bAuthor%5d&amp;cauthor=true&amp;cauthor_uid=7512910" TargetMode="External"/><Relationship Id="rId7" Type="http://schemas.openxmlformats.org/officeDocument/2006/relationships/hyperlink" Target="https://www.ncbi.nlm.nih.gov/pubmed/?term=Wehr%20TA%5bAuthor%5d&amp;cauthor=true&amp;cauthor_uid=7512910" TargetMode="External"/><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hyperlink" Target="https://www.ncbi.nlm.nih.gov/pubmed/?term=Giesen%20HA%5bAuthor%5d&amp;cauthor=true&amp;cauthor_uid=7512910" TargetMode="External"/><Relationship Id="rId5" Type="http://schemas.openxmlformats.org/officeDocument/2006/relationships/hyperlink" Target="https://www.ncbi.nlm.nih.gov/pubmed/?term=Bender%20C%5bAuthor%5d&amp;cauthor=true&amp;cauthor_uid=7512910" TargetMode="External"/><Relationship Id="rId4" Type="http://schemas.openxmlformats.org/officeDocument/2006/relationships/hyperlink" Target="https://www.ncbi.nlm.nih.gov/pubmed/?term=Barker%20C%5bAuthor%5d&amp;cauthor=true&amp;cauthor_uid=751291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1964543" y="566590"/>
          <a:ext cx="4792563" cy="3857625"/>
        </p:xfrm>
        <a:graphic>
          <a:graphicData uri="http://schemas.openxmlformats.org/presentationml/2006/ole">
            <mc:AlternateContent xmlns:mc="http://schemas.openxmlformats.org/markup-compatibility/2006">
              <mc:Choice xmlns:v="urn:schemas-microsoft-com:vml" Requires="v">
                <p:oleObj name="ビットマップ イメージ" r:id="rId3" imgW="20304762" imgH="16347182" progId="PBrush">
                  <p:embed/>
                </p:oleObj>
              </mc:Choice>
              <mc:Fallback>
                <p:oleObj name="ビットマップ イメージ" r:id="rId3" imgW="20304762" imgH="16347182" progId="PBrush">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543" y="566590"/>
                        <a:ext cx="4792563"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7" name="正方形/長方形 5"/>
          <p:cNvSpPr>
            <a:spLocks noChangeArrowheads="1"/>
          </p:cNvSpPr>
          <p:nvPr/>
        </p:nvSpPr>
        <p:spPr bwMode="auto">
          <a:xfrm>
            <a:off x="7249958" y="4712740"/>
            <a:ext cx="4612075" cy="1702582"/>
          </a:xfrm>
          <a:prstGeom prst="rect">
            <a:avLst/>
          </a:prstGeom>
          <a:noFill/>
          <a:ln w="9525">
            <a:noFill/>
            <a:miter lim="800000"/>
            <a:headEnd/>
            <a:tailEnd/>
          </a:ln>
        </p:spPr>
        <p:txBody>
          <a:bodyPr wrap="square">
            <a:spAutoFit/>
          </a:bodyPr>
          <a:lstStyle/>
          <a:p>
            <a:pPr eaLnBrk="1" hangingPunct="1">
              <a:defRPr/>
            </a:pPr>
            <a:endParaRPr lang="en-US" altLang="ja-JP" sz="1688" dirty="0">
              <a:solidFill>
                <a:srgbClr val="000000"/>
              </a:solidFill>
              <a:latin typeface="ＭＳ Ｐゴシック"/>
            </a:endParaRPr>
          </a:p>
          <a:p>
            <a:pPr eaLnBrk="1" hangingPunct="1">
              <a:defRPr/>
            </a:pPr>
            <a:r>
              <a:rPr lang="ja-JP" altLang="en-US" dirty="0">
                <a:solidFill>
                  <a:srgbClr val="000000"/>
                </a:solidFill>
                <a:latin typeface="ＭＳ Ｐゴシック"/>
              </a:rPr>
              <a:t>公益社団法人地域医療振興協会</a:t>
            </a:r>
            <a:endParaRPr lang="en-US" altLang="ja-JP" dirty="0">
              <a:solidFill>
                <a:srgbClr val="000000"/>
              </a:solidFill>
              <a:latin typeface="ＭＳ Ｐゴシック"/>
            </a:endParaRPr>
          </a:p>
          <a:p>
            <a:pPr eaLnBrk="1" hangingPunct="1">
              <a:defRPr/>
            </a:pPr>
            <a:r>
              <a:rPr lang="ja-JP" altLang="en-US" dirty="0">
                <a:solidFill>
                  <a:srgbClr val="000000"/>
                </a:solidFill>
                <a:latin typeface="ＭＳ Ｐゴシック"/>
              </a:rPr>
              <a:t>　　東京ベイ浦安市川医療センター　管理者</a:t>
            </a:r>
            <a:endParaRPr lang="en-US" altLang="ja-JP" dirty="0">
              <a:solidFill>
                <a:srgbClr val="000000"/>
              </a:solidFill>
              <a:latin typeface="ＭＳ Ｐゴシック"/>
            </a:endParaRPr>
          </a:p>
          <a:p>
            <a:pPr eaLnBrk="1" hangingPunct="1">
              <a:defRPr/>
            </a:pPr>
            <a:r>
              <a:rPr lang="ja-JP" altLang="en-US" dirty="0"/>
              <a:t>社会と共に子どもの睡眠を守る会　　会長</a:t>
            </a:r>
            <a:endParaRPr lang="ja-JP" altLang="en-US" dirty="0">
              <a:solidFill>
                <a:srgbClr val="000000"/>
              </a:solidFill>
              <a:latin typeface="ＭＳ Ｐゴシック"/>
            </a:endParaRPr>
          </a:p>
          <a:p>
            <a:pPr eaLnBrk="1" hangingPunct="1">
              <a:defRPr/>
            </a:pPr>
            <a:r>
              <a:rPr lang="ja-JP" altLang="en-US" sz="1688" dirty="0">
                <a:solidFill>
                  <a:srgbClr val="000000"/>
                </a:solidFill>
                <a:latin typeface="ＭＳ Ｐゴシック"/>
              </a:rPr>
              <a:t>　</a:t>
            </a:r>
            <a:endParaRPr lang="en-US" altLang="ja-JP" sz="1688" dirty="0">
              <a:solidFill>
                <a:srgbClr val="000000"/>
              </a:solidFill>
              <a:latin typeface="ＭＳ Ｐゴシック"/>
            </a:endParaRPr>
          </a:p>
          <a:p>
            <a:pPr eaLnBrk="1" hangingPunct="1">
              <a:defRPr/>
            </a:pPr>
            <a:r>
              <a:rPr lang="ja-JP" altLang="en-US" sz="1688" dirty="0">
                <a:solidFill>
                  <a:srgbClr val="000000"/>
                </a:solidFill>
                <a:latin typeface="ＭＳ Ｐゴシック"/>
              </a:rPr>
              <a:t>　　　　　　　　　　　　　　　　　　　　　　　　　神山　潤</a:t>
            </a:r>
          </a:p>
        </p:txBody>
      </p:sp>
      <p:pic>
        <p:nvPicPr>
          <p:cNvPr id="1028" name="Picture 3" descr="hayaokinou2"/>
          <p:cNvPicPr>
            <a:picLocks noChangeAspect="1" noChangeArrowheads="1"/>
          </p:cNvPicPr>
          <p:nvPr/>
        </p:nvPicPr>
        <p:blipFill>
          <a:blip r:embed="rId5" cstate="print"/>
          <a:srcRect/>
          <a:stretch>
            <a:fillRect/>
          </a:stretch>
        </p:blipFill>
        <p:spPr bwMode="auto">
          <a:xfrm>
            <a:off x="7120683" y="535783"/>
            <a:ext cx="3074045" cy="3888433"/>
          </a:xfrm>
          <a:prstGeom prst="rect">
            <a:avLst/>
          </a:prstGeom>
          <a:noFill/>
          <a:ln w="9525">
            <a:noFill/>
            <a:miter lim="800000"/>
            <a:headEnd/>
            <a:tailEnd/>
          </a:ln>
        </p:spPr>
      </p:pic>
      <p:sp>
        <p:nvSpPr>
          <p:cNvPr id="1029" name="正方形/長方形 7"/>
          <p:cNvSpPr>
            <a:spLocks noChangeArrowheads="1"/>
          </p:cNvSpPr>
          <p:nvPr/>
        </p:nvSpPr>
        <p:spPr bwMode="auto">
          <a:xfrm>
            <a:off x="264942" y="4536816"/>
            <a:ext cx="6622984" cy="2169825"/>
          </a:xfrm>
          <a:prstGeom prst="rect">
            <a:avLst/>
          </a:prstGeom>
          <a:noFill/>
          <a:ln w="9525">
            <a:noFill/>
            <a:miter lim="800000"/>
            <a:headEnd/>
            <a:tailEnd/>
          </a:ln>
        </p:spPr>
        <p:txBody>
          <a:bodyPr wrap="square">
            <a:spAutoFit/>
          </a:bodyPr>
          <a:lstStyle/>
          <a:p>
            <a:r>
              <a:rPr lang="ja-JP" altLang="en-US" sz="2700" dirty="0">
                <a:solidFill>
                  <a:srgbClr val="000000"/>
                </a:solidFill>
                <a:latin typeface="Times New Roman" pitchFamily="18" charset="0"/>
              </a:rPr>
              <a:t>松女生に知ってほしい　</a:t>
            </a:r>
            <a:endParaRPr lang="en-US" altLang="ja-JP" sz="2700" dirty="0">
              <a:solidFill>
                <a:srgbClr val="000000"/>
              </a:solidFill>
              <a:latin typeface="Times New Roman" pitchFamily="18" charset="0"/>
            </a:endParaRPr>
          </a:p>
          <a:p>
            <a:r>
              <a:rPr lang="ja-JP" altLang="en-US" sz="2700" dirty="0">
                <a:solidFill>
                  <a:srgbClr val="000000"/>
                </a:solidFill>
                <a:latin typeface="Times New Roman" pitchFamily="18" charset="0"/>
              </a:rPr>
              <a:t>　　とても大切なねむりの話</a:t>
            </a:r>
            <a:endParaRPr lang="en-US" altLang="ja-JP" sz="2700" dirty="0">
              <a:solidFill>
                <a:srgbClr val="000000"/>
              </a:solidFill>
              <a:latin typeface="Times New Roman" pitchFamily="18" charset="0"/>
            </a:endParaRPr>
          </a:p>
          <a:p>
            <a:r>
              <a:rPr lang="ja-JP" altLang="en-US" sz="2700" dirty="0">
                <a:solidFill>
                  <a:srgbClr val="000000"/>
                </a:solidFill>
                <a:latin typeface="Times New Roman" pitchFamily="18" charset="0"/>
              </a:rPr>
              <a:t>　</a:t>
            </a:r>
            <a:endParaRPr lang="en-US" altLang="ja-JP" sz="1000" dirty="0">
              <a:solidFill>
                <a:srgbClr val="000000"/>
              </a:solidFill>
              <a:latin typeface="Times New Roman" pitchFamily="18" charset="0"/>
            </a:endParaRPr>
          </a:p>
          <a:p>
            <a:r>
              <a:rPr lang="ja-JP" altLang="en-US" sz="2700" dirty="0">
                <a:solidFill>
                  <a:srgbClr val="000000"/>
                </a:solidFill>
                <a:latin typeface="Times New Roman" pitchFamily="18" charset="0"/>
              </a:rPr>
              <a:t>　　</a:t>
            </a:r>
            <a:r>
              <a:rPr lang="ja-JP" altLang="en-US" sz="2700" b="1" dirty="0">
                <a:solidFill>
                  <a:srgbClr val="000000"/>
                </a:solidFill>
                <a:latin typeface="Times New Roman" pitchFamily="18" charset="0"/>
              </a:rPr>
              <a:t>埼玉県立松山女子高等学校講演会</a:t>
            </a:r>
            <a:endParaRPr lang="zh-CN" altLang="en-US" sz="2700" b="1" dirty="0">
              <a:solidFill>
                <a:srgbClr val="000000"/>
              </a:solidFill>
              <a:latin typeface="Times New Roman" pitchFamily="18" charset="0"/>
            </a:endParaRPr>
          </a:p>
          <a:p>
            <a:pPr eaLnBrk="1" hangingPunct="1"/>
            <a:r>
              <a:rPr lang="ja-JP" altLang="en-US" sz="844" dirty="0">
                <a:solidFill>
                  <a:srgbClr val="000000"/>
                </a:solidFill>
                <a:latin typeface="Times New Roman" pitchFamily="18" charset="0"/>
              </a:rPr>
              <a:t>　　　　　　　　　　　</a:t>
            </a:r>
            <a:endParaRPr lang="en-US" altLang="ja-JP" sz="844" dirty="0">
              <a:solidFill>
                <a:srgbClr val="000000"/>
              </a:solidFill>
              <a:latin typeface="Times New Roman" pitchFamily="18" charset="0"/>
            </a:endParaRPr>
          </a:p>
          <a:p>
            <a:pPr eaLnBrk="1" hangingPunct="1"/>
            <a:r>
              <a:rPr lang="ja-JP" altLang="en-US" sz="1856" dirty="0">
                <a:solidFill>
                  <a:srgbClr val="000000"/>
                </a:solidFill>
                <a:latin typeface="Times New Roman" pitchFamily="18" charset="0"/>
              </a:rPr>
              <a:t>　　　　　　　　　　　　　      　　　　　　　　　　　　　</a:t>
            </a:r>
            <a:r>
              <a:rPr lang="en-US" altLang="ja-JP" sz="1856" dirty="0">
                <a:solidFill>
                  <a:srgbClr val="000000"/>
                </a:solidFill>
                <a:latin typeface="Times New Roman" pitchFamily="18" charset="0"/>
              </a:rPr>
              <a:t>2025</a:t>
            </a:r>
            <a:r>
              <a:rPr lang="ja-JP" altLang="en-US" sz="1856" dirty="0">
                <a:solidFill>
                  <a:srgbClr val="000000"/>
                </a:solidFill>
                <a:latin typeface="Times New Roman" pitchFamily="18" charset="0"/>
              </a:rPr>
              <a:t>月</a:t>
            </a:r>
            <a:r>
              <a:rPr lang="en-US" altLang="ja-JP" sz="1856" dirty="0">
                <a:solidFill>
                  <a:srgbClr val="000000"/>
                </a:solidFill>
                <a:latin typeface="Times New Roman" pitchFamily="18" charset="0"/>
              </a:rPr>
              <a:t>10</a:t>
            </a:r>
            <a:r>
              <a:rPr lang="ja-JP" altLang="en-US" sz="1856" dirty="0">
                <a:solidFill>
                  <a:srgbClr val="000000"/>
                </a:solidFill>
                <a:latin typeface="Times New Roman" pitchFamily="18" charset="0"/>
              </a:rPr>
              <a:t>月</a:t>
            </a:r>
            <a:r>
              <a:rPr lang="en-US" altLang="ja-JP" sz="1856" dirty="0">
                <a:solidFill>
                  <a:srgbClr val="000000"/>
                </a:solidFill>
                <a:latin typeface="Times New Roman" pitchFamily="18" charset="0"/>
              </a:rPr>
              <a:t>30</a:t>
            </a:r>
            <a:r>
              <a:rPr lang="ja-JP" altLang="en-US" sz="1856" dirty="0">
                <a:solidFill>
                  <a:srgbClr val="000000"/>
                </a:solidFill>
                <a:latin typeface="Times New Roman" pitchFamily="18" charset="0"/>
              </a:rPr>
              <a:t>日</a:t>
            </a:r>
            <a:endParaRPr lang="en-US" altLang="zh-TW" sz="1856" dirty="0">
              <a:solidFill>
                <a:srgbClr val="000000"/>
              </a:solidFill>
              <a:latin typeface="Times New Roman" pitchFamily="18" charset="0"/>
            </a:endParaRPr>
          </a:p>
        </p:txBody>
      </p:sp>
      <p:sp>
        <p:nvSpPr>
          <p:cNvPr id="1030" name="正方形/長方形 5"/>
          <p:cNvSpPr>
            <a:spLocks noChangeArrowheads="1"/>
          </p:cNvSpPr>
          <p:nvPr/>
        </p:nvSpPr>
        <p:spPr bwMode="auto">
          <a:xfrm>
            <a:off x="3926086" y="2818209"/>
            <a:ext cx="4339828" cy="663708"/>
          </a:xfrm>
          <a:prstGeom prst="rect">
            <a:avLst/>
          </a:prstGeom>
          <a:noFill/>
          <a:ln w="9525">
            <a:noFill/>
            <a:miter lim="800000"/>
            <a:headEnd/>
            <a:tailEnd/>
          </a:ln>
        </p:spPr>
        <p:txBody>
          <a:bodyPr>
            <a:spAutoFit/>
          </a:bodyPr>
          <a:lstStyle/>
          <a:p>
            <a:pPr eaLnBrk="1" hangingPunct="1"/>
            <a:endParaRPr lang="ja-JP" altLang="en-US" sz="3713">
              <a:solidFill>
                <a:srgbClr val="000000"/>
              </a:solidFill>
              <a:latin typeface="Times New Roman" pitchFamily="18" charset="0"/>
            </a:endParaRPr>
          </a:p>
        </p:txBody>
      </p:sp>
    </p:spTree>
    <p:extLst>
      <p:ext uri="{BB962C8B-B14F-4D97-AF65-F5344CB8AC3E}">
        <p14:creationId xmlns:p14="http://schemas.microsoft.com/office/powerpoint/2010/main" val="212872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stretch>
            <a:fillRect/>
          </a:stretch>
        </p:blipFill>
        <p:spPr>
          <a:xfrm>
            <a:off x="2837736" y="1092420"/>
            <a:ext cx="6516528" cy="4673163"/>
          </a:xfrm>
          <a:prstGeom prst="rect">
            <a:avLst/>
          </a:prstGeom>
        </p:spPr>
      </p:pic>
      <p:sp>
        <p:nvSpPr>
          <p:cNvPr id="3" name="正方形/長方形 2"/>
          <p:cNvSpPr>
            <a:spLocks noChangeArrowheads="1"/>
          </p:cNvSpPr>
          <p:nvPr/>
        </p:nvSpPr>
        <p:spPr bwMode="auto">
          <a:xfrm>
            <a:off x="1959101" y="5765582"/>
            <a:ext cx="8305479" cy="507831"/>
          </a:xfrm>
          <a:prstGeom prst="rect">
            <a:avLst/>
          </a:prstGeom>
          <a:solidFill>
            <a:srgbClr val="FF0000"/>
          </a:solidFill>
          <a:ln w="9525">
            <a:noFill/>
            <a:miter lim="800000"/>
            <a:headEnd/>
            <a:tailEnd/>
          </a:ln>
        </p:spPr>
        <p:txBody>
          <a:bodyPr wrap="none">
            <a:spAutoFit/>
          </a:bodyPr>
          <a:lstStyle/>
          <a:p>
            <a:r>
              <a:rPr lang="ja-JP" altLang="en-US" sz="2700" dirty="0">
                <a:solidFill>
                  <a:srgbClr val="FFFF00"/>
                </a:solidFill>
                <a:latin typeface="Times New Roman" pitchFamily="18" charset="0"/>
              </a:rPr>
              <a:t>ヒトは昼間は寝にくい昼行性の動物！夜行性じゃない！</a:t>
            </a:r>
            <a:endParaRPr lang="ja-JP" altLang="en-US" sz="2700" dirty="0">
              <a:solidFill>
                <a:srgbClr val="FFFF00"/>
              </a:solidFill>
            </a:endParaRPr>
          </a:p>
        </p:txBody>
      </p:sp>
    </p:spTree>
    <p:extLst>
      <p:ext uri="{BB962C8B-B14F-4D97-AF65-F5344CB8AC3E}">
        <p14:creationId xmlns:p14="http://schemas.microsoft.com/office/powerpoint/2010/main" val="32937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nvGraphicFramePr>
        <p:xfrm>
          <a:off x="1415480" y="5805264"/>
          <a:ext cx="9258304" cy="499080"/>
        </p:xfrm>
        <a:graphic>
          <a:graphicData uri="http://schemas.openxmlformats.org/drawingml/2006/table">
            <a:tbl>
              <a:tblPr>
                <a:tableStyleId>{5C22544A-7EE6-4342-B048-85BDC9FD1C3A}</a:tableStyleId>
              </a:tblPr>
              <a:tblGrid>
                <a:gridCol w="578644">
                  <a:extLst>
                    <a:ext uri="{9D8B030D-6E8A-4147-A177-3AD203B41FA5}">
                      <a16:colId xmlns:a16="http://schemas.microsoft.com/office/drawing/2014/main" val="20000"/>
                    </a:ext>
                  </a:extLst>
                </a:gridCol>
                <a:gridCol w="578644">
                  <a:extLst>
                    <a:ext uri="{9D8B030D-6E8A-4147-A177-3AD203B41FA5}">
                      <a16:colId xmlns:a16="http://schemas.microsoft.com/office/drawing/2014/main" val="20001"/>
                    </a:ext>
                  </a:extLst>
                </a:gridCol>
                <a:gridCol w="578644">
                  <a:extLst>
                    <a:ext uri="{9D8B030D-6E8A-4147-A177-3AD203B41FA5}">
                      <a16:colId xmlns:a16="http://schemas.microsoft.com/office/drawing/2014/main" val="20002"/>
                    </a:ext>
                  </a:extLst>
                </a:gridCol>
                <a:gridCol w="578644">
                  <a:extLst>
                    <a:ext uri="{9D8B030D-6E8A-4147-A177-3AD203B41FA5}">
                      <a16:colId xmlns:a16="http://schemas.microsoft.com/office/drawing/2014/main" val="20003"/>
                    </a:ext>
                  </a:extLst>
                </a:gridCol>
                <a:gridCol w="578644">
                  <a:extLst>
                    <a:ext uri="{9D8B030D-6E8A-4147-A177-3AD203B41FA5}">
                      <a16:colId xmlns:a16="http://schemas.microsoft.com/office/drawing/2014/main" val="20004"/>
                    </a:ext>
                  </a:extLst>
                </a:gridCol>
                <a:gridCol w="578644">
                  <a:extLst>
                    <a:ext uri="{9D8B030D-6E8A-4147-A177-3AD203B41FA5}">
                      <a16:colId xmlns:a16="http://schemas.microsoft.com/office/drawing/2014/main" val="20005"/>
                    </a:ext>
                  </a:extLst>
                </a:gridCol>
                <a:gridCol w="578644">
                  <a:extLst>
                    <a:ext uri="{9D8B030D-6E8A-4147-A177-3AD203B41FA5}">
                      <a16:colId xmlns:a16="http://schemas.microsoft.com/office/drawing/2014/main" val="20006"/>
                    </a:ext>
                  </a:extLst>
                </a:gridCol>
                <a:gridCol w="578644">
                  <a:extLst>
                    <a:ext uri="{9D8B030D-6E8A-4147-A177-3AD203B41FA5}">
                      <a16:colId xmlns:a16="http://schemas.microsoft.com/office/drawing/2014/main" val="20007"/>
                    </a:ext>
                  </a:extLst>
                </a:gridCol>
                <a:gridCol w="578644">
                  <a:extLst>
                    <a:ext uri="{9D8B030D-6E8A-4147-A177-3AD203B41FA5}">
                      <a16:colId xmlns:a16="http://schemas.microsoft.com/office/drawing/2014/main" val="20008"/>
                    </a:ext>
                  </a:extLst>
                </a:gridCol>
                <a:gridCol w="578644">
                  <a:extLst>
                    <a:ext uri="{9D8B030D-6E8A-4147-A177-3AD203B41FA5}">
                      <a16:colId xmlns:a16="http://schemas.microsoft.com/office/drawing/2014/main" val="20009"/>
                    </a:ext>
                  </a:extLst>
                </a:gridCol>
                <a:gridCol w="578644">
                  <a:extLst>
                    <a:ext uri="{9D8B030D-6E8A-4147-A177-3AD203B41FA5}">
                      <a16:colId xmlns:a16="http://schemas.microsoft.com/office/drawing/2014/main" val="20010"/>
                    </a:ext>
                  </a:extLst>
                </a:gridCol>
                <a:gridCol w="578644">
                  <a:extLst>
                    <a:ext uri="{9D8B030D-6E8A-4147-A177-3AD203B41FA5}">
                      <a16:colId xmlns:a16="http://schemas.microsoft.com/office/drawing/2014/main" val="20011"/>
                    </a:ext>
                  </a:extLst>
                </a:gridCol>
                <a:gridCol w="578644">
                  <a:extLst>
                    <a:ext uri="{9D8B030D-6E8A-4147-A177-3AD203B41FA5}">
                      <a16:colId xmlns:a16="http://schemas.microsoft.com/office/drawing/2014/main" val="20012"/>
                    </a:ext>
                  </a:extLst>
                </a:gridCol>
                <a:gridCol w="578644">
                  <a:extLst>
                    <a:ext uri="{9D8B030D-6E8A-4147-A177-3AD203B41FA5}">
                      <a16:colId xmlns:a16="http://schemas.microsoft.com/office/drawing/2014/main" val="20013"/>
                    </a:ext>
                  </a:extLst>
                </a:gridCol>
                <a:gridCol w="578644">
                  <a:extLst>
                    <a:ext uri="{9D8B030D-6E8A-4147-A177-3AD203B41FA5}">
                      <a16:colId xmlns:a16="http://schemas.microsoft.com/office/drawing/2014/main" val="20014"/>
                    </a:ext>
                  </a:extLst>
                </a:gridCol>
                <a:gridCol w="578644">
                  <a:extLst>
                    <a:ext uri="{9D8B030D-6E8A-4147-A177-3AD203B41FA5}">
                      <a16:colId xmlns:a16="http://schemas.microsoft.com/office/drawing/2014/main" val="20015"/>
                    </a:ext>
                  </a:extLst>
                </a:gridCol>
              </a:tblGrid>
              <a:tr h="166360">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1960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1965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1970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1975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1980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1985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1990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1995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2000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2005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2010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2015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2020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extLst>
                  <a:ext uri="{0D108BD9-81ED-4DB2-BD59-A6C34878D82A}">
                    <a16:rowId xmlns:a16="http://schemas.microsoft.com/office/drawing/2014/main" val="10000"/>
                  </a:ext>
                </a:extLst>
              </a:tr>
              <a:tr h="166360">
                <a:tc gridSpan="2">
                  <a:txBody>
                    <a:bodyPr/>
                    <a:lstStyle/>
                    <a:p>
                      <a:pPr algn="l" fontAlgn="ctr"/>
                      <a:r>
                        <a:rPr lang="ja-JP" altLang="en-US" sz="1000" u="none" strike="noStrike">
                          <a:effectLst/>
                        </a:rPr>
                        <a:t>睡眠時間</a:t>
                      </a:r>
                      <a:r>
                        <a:rPr lang="en-US" sz="1000" u="none" strike="noStrike">
                          <a:effectLst/>
                        </a:rPr>
                        <a:t>x0.1</a:t>
                      </a:r>
                      <a:endParaRPr 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49.3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48.5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47.7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47.3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47.2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46.3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45.9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44.3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44.2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43.4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43.5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43.2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extLst>
                  <a:ext uri="{0D108BD9-81ED-4DB2-BD59-A6C34878D82A}">
                    <a16:rowId xmlns:a16="http://schemas.microsoft.com/office/drawing/2014/main" val="10001"/>
                  </a:ext>
                </a:extLst>
              </a:tr>
              <a:tr h="166360">
                <a:tc gridSpan="3">
                  <a:txBody>
                    <a:bodyPr/>
                    <a:lstStyle/>
                    <a:p>
                      <a:pPr algn="l" fontAlgn="ctr"/>
                      <a:r>
                        <a:rPr lang="en-US" altLang="ja-JP" sz="1000" u="none" strike="noStrike">
                          <a:effectLst/>
                        </a:rPr>
                        <a:t>22</a:t>
                      </a:r>
                      <a:r>
                        <a:rPr lang="ja-JP" altLang="en-US" sz="1000" u="none" strike="noStrike">
                          <a:effectLst/>
                        </a:rPr>
                        <a:t>時に寝ている割合（％）</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000" u="none" strike="noStrike">
                          <a:effectLst/>
                        </a:rPr>
                        <a:t>66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55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44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38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37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32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30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a:effectLst/>
                        </a:rPr>
                        <a:t>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tc>
                  <a:txBody>
                    <a:bodyPr/>
                    <a:lstStyle/>
                    <a:p>
                      <a:pPr algn="r" fontAlgn="ctr"/>
                      <a:r>
                        <a:rPr lang="en-US" altLang="ja-JP" sz="1000" u="none" strike="noStrike" dirty="0">
                          <a:effectLst/>
                        </a:rPr>
                        <a:t>25</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33" marR="7233" marT="7233" marB="0" anchor="ctr"/>
                </a:tc>
                <a:extLst>
                  <a:ext uri="{0D108BD9-81ED-4DB2-BD59-A6C34878D82A}">
                    <a16:rowId xmlns:a16="http://schemas.microsoft.com/office/drawing/2014/main" val="10002"/>
                  </a:ext>
                </a:extLst>
              </a:tr>
            </a:tbl>
          </a:graphicData>
        </a:graphic>
      </p:graphicFrame>
      <p:sp>
        <p:nvSpPr>
          <p:cNvPr id="4" name="正方形/長方形 3"/>
          <p:cNvSpPr/>
          <p:nvPr/>
        </p:nvSpPr>
        <p:spPr>
          <a:xfrm>
            <a:off x="6600056" y="6381328"/>
            <a:ext cx="4138762" cy="369332"/>
          </a:xfrm>
          <a:prstGeom prst="rect">
            <a:avLst/>
          </a:prstGeom>
        </p:spPr>
        <p:txBody>
          <a:bodyPr wrap="none">
            <a:spAutoFit/>
          </a:bodyPr>
          <a:lstStyle/>
          <a:p>
            <a:r>
              <a:rPr lang="en-US" altLang="ja-JP" dirty="0">
                <a:solidFill>
                  <a:srgbClr val="FF0000"/>
                </a:solidFill>
                <a:latin typeface="Times New Roman" pitchFamily="18" charset="0"/>
              </a:rPr>
              <a:t>https://www.nhk.or.jp/bunken/yoron-jikan/</a:t>
            </a:r>
          </a:p>
        </p:txBody>
      </p:sp>
      <p:graphicFrame>
        <p:nvGraphicFramePr>
          <p:cNvPr id="5" name="グラフ 4"/>
          <p:cNvGraphicFramePr>
            <a:graphicFrameLocks/>
          </p:cNvGraphicFramePr>
          <p:nvPr/>
        </p:nvGraphicFramePr>
        <p:xfrm>
          <a:off x="2639616" y="476672"/>
          <a:ext cx="6768752"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2" name="正方形/長方形 1"/>
          <p:cNvSpPr/>
          <p:nvPr/>
        </p:nvSpPr>
        <p:spPr>
          <a:xfrm>
            <a:off x="9261853" y="2218616"/>
            <a:ext cx="2254143" cy="1815882"/>
          </a:xfrm>
          <a:prstGeom prst="rect">
            <a:avLst/>
          </a:prstGeom>
        </p:spPr>
        <p:txBody>
          <a:bodyPr wrap="none">
            <a:spAutoFit/>
          </a:bodyPr>
          <a:lstStyle/>
          <a:p>
            <a:r>
              <a:rPr lang="ja-JP" altLang="en-US" sz="1600" b="1" dirty="0"/>
              <a:t>この</a:t>
            </a:r>
            <a:r>
              <a:rPr lang="en-US" altLang="ja-JP" sz="1600" b="1" dirty="0"/>
              <a:t>60</a:t>
            </a:r>
            <a:r>
              <a:rPr lang="ja-JP" altLang="en-US" sz="1600" b="1" dirty="0"/>
              <a:t>年で</a:t>
            </a:r>
            <a:endParaRPr lang="en-US" altLang="ja-JP" sz="1600" b="1" dirty="0"/>
          </a:p>
          <a:p>
            <a:r>
              <a:rPr lang="ja-JP" altLang="en-US" sz="1600" b="1" dirty="0"/>
              <a:t>睡眠時間は</a:t>
            </a:r>
            <a:r>
              <a:rPr lang="en-US" altLang="ja-JP" sz="1600" b="1" dirty="0"/>
              <a:t>61</a:t>
            </a:r>
            <a:r>
              <a:rPr lang="ja-JP" altLang="en-US" sz="1600" b="1" dirty="0"/>
              <a:t>分減少</a:t>
            </a:r>
            <a:endParaRPr lang="en-US" altLang="ja-JP" sz="1600" b="1" dirty="0"/>
          </a:p>
          <a:p>
            <a:endParaRPr lang="en-US" altLang="ja-JP" sz="1600" b="1" dirty="0"/>
          </a:p>
          <a:p>
            <a:endParaRPr lang="en-US" altLang="ja-JP" sz="1600" b="1" dirty="0"/>
          </a:p>
          <a:p>
            <a:r>
              <a:rPr lang="en-US" altLang="ja-JP" sz="1600" b="1" dirty="0"/>
              <a:t>22</a:t>
            </a:r>
            <a:r>
              <a:rPr lang="ja-JP" altLang="en-US" sz="1600" b="1" dirty="0"/>
              <a:t>時に眠っている</a:t>
            </a:r>
            <a:endParaRPr lang="en-US" altLang="ja-JP" sz="1600" b="1" dirty="0"/>
          </a:p>
          <a:p>
            <a:r>
              <a:rPr lang="en-US" altLang="ja-JP" sz="1600" b="1" dirty="0"/>
              <a:t>10</a:t>
            </a:r>
            <a:r>
              <a:rPr lang="ja-JP" altLang="en-US" sz="1600" b="1" dirty="0"/>
              <a:t>歳以上の方の割合は</a:t>
            </a:r>
            <a:endParaRPr lang="en-US" altLang="ja-JP" sz="1600" b="1" dirty="0"/>
          </a:p>
          <a:p>
            <a:r>
              <a:rPr lang="en-US" altLang="ja-JP" sz="1600" b="1" dirty="0"/>
              <a:t>41</a:t>
            </a:r>
            <a:r>
              <a:rPr lang="ja-JP" altLang="en-US" sz="1600" b="1" dirty="0"/>
              <a:t>％（</a:t>
            </a:r>
            <a:r>
              <a:rPr lang="en-US" altLang="ja-JP" sz="1600" b="1" dirty="0"/>
              <a:t>66</a:t>
            </a:r>
            <a:r>
              <a:rPr lang="ja-JP" altLang="en-US" sz="1600" b="1" dirty="0"/>
              <a:t>％→</a:t>
            </a:r>
            <a:r>
              <a:rPr lang="en-US" altLang="ja-JP" sz="1600" b="1" dirty="0"/>
              <a:t>25</a:t>
            </a:r>
            <a:r>
              <a:rPr lang="ja-JP" altLang="en-US" sz="1600" b="1" dirty="0"/>
              <a:t>％）減少</a:t>
            </a:r>
            <a:endParaRPr lang="ja-JP" altLang="en-US" sz="1600" dirty="0"/>
          </a:p>
        </p:txBody>
      </p:sp>
      <p:sp>
        <p:nvSpPr>
          <p:cNvPr id="6" name="正方形/長方形 5"/>
          <p:cNvSpPr>
            <a:spLocks noChangeArrowheads="1"/>
          </p:cNvSpPr>
          <p:nvPr/>
        </p:nvSpPr>
        <p:spPr bwMode="auto">
          <a:xfrm>
            <a:off x="325233" y="0"/>
            <a:ext cx="2180493" cy="5859746"/>
          </a:xfrm>
          <a:prstGeom prst="rect">
            <a:avLst/>
          </a:prstGeom>
          <a:solidFill>
            <a:srgbClr val="FF0000"/>
          </a:solidFill>
          <a:ln w="9525">
            <a:noFill/>
            <a:miter lim="800000"/>
            <a:headEnd/>
            <a:tailEnd/>
          </a:ln>
        </p:spPr>
        <p:txBody>
          <a:bodyPr wrap="square">
            <a:spAutoFit/>
          </a:bodyPr>
          <a:lstStyle/>
          <a:p>
            <a:r>
              <a:rPr lang="ja-JP" altLang="en-US" sz="3200" dirty="0">
                <a:solidFill>
                  <a:srgbClr val="FFFF00"/>
                </a:solidFill>
                <a:latin typeface="Times New Roman" pitchFamily="18" charset="0"/>
              </a:rPr>
              <a:t>　夜ふかしになると睡眠時間が減る。</a:t>
            </a:r>
            <a:endParaRPr lang="ja-JP" altLang="en-US" sz="3200" dirty="0">
              <a:solidFill>
                <a:srgbClr val="FFFF00"/>
              </a:solidFill>
            </a:endParaRPr>
          </a:p>
          <a:p>
            <a:r>
              <a:rPr lang="ja-JP" altLang="en-US" sz="3200" dirty="0">
                <a:solidFill>
                  <a:srgbClr val="FFFF00"/>
                </a:solidFill>
                <a:latin typeface="Times New Roman" pitchFamily="18" charset="0"/>
              </a:rPr>
              <a:t>　だからヒトは昼間は寝にくい昼行性の動物！</a:t>
            </a:r>
            <a:endParaRPr lang="en-US" altLang="ja-JP" sz="3200" dirty="0">
              <a:solidFill>
                <a:srgbClr val="FFFF00"/>
              </a:solidFill>
              <a:latin typeface="Times New Roman" pitchFamily="18" charset="0"/>
            </a:endParaRPr>
          </a:p>
          <a:p>
            <a:r>
              <a:rPr lang="ja-JP" altLang="en-US" sz="3200" dirty="0">
                <a:solidFill>
                  <a:srgbClr val="FFFF00"/>
                </a:solidFill>
                <a:latin typeface="Times New Roman" pitchFamily="18" charset="0"/>
              </a:rPr>
              <a:t>夜行性じゃない！</a:t>
            </a:r>
            <a:endParaRPr lang="en-US" altLang="ja-JP" sz="3200" dirty="0">
              <a:solidFill>
                <a:srgbClr val="FFFF00"/>
              </a:solidFill>
              <a:latin typeface="Times New Roman" pitchFamily="18" charset="0"/>
            </a:endParaRPr>
          </a:p>
          <a:p>
            <a:r>
              <a:rPr lang="ja-JP" altLang="en-US" sz="2278" dirty="0">
                <a:solidFill>
                  <a:srgbClr val="FFFF00"/>
                </a:solidFill>
                <a:latin typeface="Times New Roman" pitchFamily="18" charset="0"/>
              </a:rPr>
              <a:t>　</a:t>
            </a:r>
            <a:endParaRPr lang="ja-JP" altLang="en-US" sz="2278" dirty="0">
              <a:solidFill>
                <a:srgbClr val="FFFF00"/>
              </a:solidFill>
            </a:endParaRPr>
          </a:p>
        </p:txBody>
      </p:sp>
    </p:spTree>
    <p:extLst>
      <p:ext uri="{BB962C8B-B14F-4D97-AF65-F5344CB8AC3E}">
        <p14:creationId xmlns:p14="http://schemas.microsoft.com/office/powerpoint/2010/main" val="343031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1200150" y="404813"/>
            <a:ext cx="10085388" cy="7448550"/>
          </a:xfrm>
          <a:prstGeom prst="rect">
            <a:avLst/>
          </a:prstGeom>
          <a:noFill/>
          <a:ln w="9525">
            <a:noFill/>
            <a:miter lim="800000"/>
            <a:headEnd/>
            <a:tailEnd/>
          </a:ln>
        </p:spPr>
        <p:txBody>
          <a:bodyPr wrap="none">
            <a:spAutoFit/>
          </a:bodyPr>
          <a:lstStyle/>
          <a:p>
            <a:pPr eaLnBrk="1" hangingPunct="1"/>
            <a:r>
              <a:rPr lang="ja-JP" altLang="en-US" sz="4800">
                <a:latin typeface="ＭＳ 明朝" pitchFamily="17" charset="-128"/>
                <a:ea typeface="ＭＳ 明朝" pitchFamily="17" charset="-128"/>
              </a:rPr>
              <a:t>　　 身体は自分の意志では</a:t>
            </a:r>
            <a:endParaRPr lang="en-US" altLang="ja-JP" sz="4800">
              <a:latin typeface="ＭＳ 明朝" pitchFamily="17" charset="-128"/>
              <a:ea typeface="ＭＳ 明朝" pitchFamily="17" charset="-128"/>
            </a:endParaRPr>
          </a:p>
          <a:p>
            <a:pPr eaLnBrk="1" hangingPunct="1"/>
            <a:r>
              <a:rPr lang="ja-JP" altLang="en-US" sz="4800">
                <a:latin typeface="ＭＳ 明朝" pitchFamily="17" charset="-128"/>
                <a:ea typeface="ＭＳ 明朝" pitchFamily="17" charset="-128"/>
              </a:rPr>
              <a:t>どうにもコントロールできません。</a:t>
            </a:r>
          </a:p>
          <a:p>
            <a:pPr eaLnBrk="1" hangingPunct="1"/>
            <a:endParaRPr lang="ja-JP" altLang="en-US">
              <a:latin typeface="ＭＳ 明朝" pitchFamily="17" charset="-128"/>
              <a:ea typeface="ＭＳ 明朝" pitchFamily="17" charset="-128"/>
            </a:endParaRPr>
          </a:p>
          <a:p>
            <a:pPr eaLnBrk="1" hangingPunct="1"/>
            <a:r>
              <a:rPr lang="ja-JP" altLang="en-US" sz="2000">
                <a:latin typeface="ＭＳ 明朝" pitchFamily="17" charset="-128"/>
                <a:ea typeface="ＭＳ 明朝" pitchFamily="17" charset="-128"/>
              </a:rPr>
              <a:t>　</a:t>
            </a:r>
            <a:r>
              <a:rPr lang="ja-JP" altLang="en-US" sz="2800">
                <a:latin typeface="ＭＳ 明朝" pitchFamily="17" charset="-128"/>
                <a:ea typeface="ＭＳ 明朝" pitchFamily="17" charset="-128"/>
              </a:rPr>
              <a:t>徒競走のスタートラインに並ぶと</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心臓がどきどきするのはどうしてでしょう？　</a:t>
            </a:r>
          </a:p>
          <a:p>
            <a:pPr eaLnBrk="1" hangingPunct="1"/>
            <a:endParaRPr lang="ja-JP" altLang="en-US"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あなたが心臓に「動け」と命令したから</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心臓がどきどきしたのではありません。</a:t>
            </a:r>
            <a:endParaRPr lang="en-US" altLang="ja-JP" sz="2800">
              <a:latin typeface="ＭＳ 明朝" pitchFamily="17" charset="-128"/>
              <a:ea typeface="ＭＳ 明朝" pitchFamily="17" charset="-128"/>
            </a:endParaRPr>
          </a:p>
          <a:p>
            <a:pPr eaLnBrk="1" hangingPunct="1"/>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ほかにどんな例がありますか？</a:t>
            </a:r>
            <a:endParaRPr lang="en-US" altLang="ja-JP" sz="2800">
              <a:latin typeface="ＭＳ 明朝" pitchFamily="17" charset="-128"/>
              <a:ea typeface="ＭＳ 明朝" pitchFamily="17" charset="-128"/>
            </a:endParaRPr>
          </a:p>
          <a:p>
            <a:pPr eaLnBrk="1" hangingPunct="1"/>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自律神経が心と身体の状態を調べて、</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うまい具合に調整するからです。</a:t>
            </a:r>
            <a:endParaRPr lang="en-US" altLang="ja-JP" sz="2800">
              <a:latin typeface="ＭＳ 明朝" pitchFamily="17" charset="-128"/>
              <a:ea typeface="ＭＳ 明朝" pitchFamily="17" charset="-128"/>
            </a:endParaRPr>
          </a:p>
          <a:p>
            <a:pPr eaLnBrk="1" hangingPunct="1"/>
            <a:endParaRPr lang="en-US" altLang="ja-JP" sz="2800">
              <a:latin typeface="ＭＳ 明朝" pitchFamily="17" charset="-128"/>
              <a:ea typeface="ＭＳ 明朝" pitchFamily="17" charset="-128"/>
            </a:endParaRPr>
          </a:p>
          <a:p>
            <a:pPr eaLnBrk="1" hangingPunct="1"/>
            <a:endParaRPr lang="ja-JP" altLang="en-US"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　　</a:t>
            </a:r>
          </a:p>
        </p:txBody>
      </p:sp>
    </p:spTree>
    <p:extLst>
      <p:ext uri="{BB962C8B-B14F-4D97-AF65-F5344CB8AC3E}">
        <p14:creationId xmlns:p14="http://schemas.microsoft.com/office/powerpoint/2010/main" val="28073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3538">
                                            <p:txEl>
                                              <p:pRg st="3" end="3"/>
                                            </p:txEl>
                                          </p:spTgt>
                                        </p:tgtEl>
                                        <p:attrNameLst>
                                          <p:attrName>style.visibility</p:attrName>
                                        </p:attrNameLst>
                                      </p:cBhvr>
                                      <p:to>
                                        <p:strVal val="visible"/>
                                      </p:to>
                                    </p:set>
                                    <p:anim calcmode="lin" valueType="num">
                                      <p:cBhvr additive="base">
                                        <p:cTn id="7" dur="500" fill="hold"/>
                                        <p:tgtEl>
                                          <p:spTgt spid="193538">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3538">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3538">
                                            <p:txEl>
                                              <p:pRg st="4" end="4"/>
                                            </p:txEl>
                                          </p:spTgt>
                                        </p:tgtEl>
                                        <p:attrNameLst>
                                          <p:attrName>style.visibility</p:attrName>
                                        </p:attrNameLst>
                                      </p:cBhvr>
                                      <p:to>
                                        <p:strVal val="visible"/>
                                      </p:to>
                                    </p:set>
                                    <p:anim calcmode="lin" valueType="num">
                                      <p:cBhvr additive="base">
                                        <p:cTn id="11" dur="500" fill="hold"/>
                                        <p:tgtEl>
                                          <p:spTgt spid="19353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35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3538">
                                            <p:txEl>
                                              <p:pRg st="6" end="6"/>
                                            </p:txEl>
                                          </p:spTgt>
                                        </p:tgtEl>
                                        <p:attrNameLst>
                                          <p:attrName>style.visibility</p:attrName>
                                        </p:attrNameLst>
                                      </p:cBhvr>
                                      <p:to>
                                        <p:strVal val="visible"/>
                                      </p:to>
                                    </p:set>
                                    <p:anim calcmode="lin" valueType="num">
                                      <p:cBhvr additive="base">
                                        <p:cTn id="17" dur="500" fill="hold"/>
                                        <p:tgtEl>
                                          <p:spTgt spid="193538">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3538">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3538">
                                            <p:txEl>
                                              <p:pRg st="7" end="7"/>
                                            </p:txEl>
                                          </p:spTgt>
                                        </p:tgtEl>
                                        <p:attrNameLst>
                                          <p:attrName>style.visibility</p:attrName>
                                        </p:attrNameLst>
                                      </p:cBhvr>
                                      <p:to>
                                        <p:strVal val="visible"/>
                                      </p:to>
                                    </p:set>
                                    <p:anim calcmode="lin" valueType="num">
                                      <p:cBhvr additive="base">
                                        <p:cTn id="21" dur="500" fill="hold"/>
                                        <p:tgtEl>
                                          <p:spTgt spid="193538">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353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3538">
                                            <p:txEl>
                                              <p:pRg st="9" end="9"/>
                                            </p:txEl>
                                          </p:spTgt>
                                        </p:tgtEl>
                                        <p:attrNameLst>
                                          <p:attrName>style.visibility</p:attrName>
                                        </p:attrNameLst>
                                      </p:cBhvr>
                                      <p:to>
                                        <p:strVal val="visible"/>
                                      </p:to>
                                    </p:set>
                                    <p:anim calcmode="lin" valueType="num">
                                      <p:cBhvr additive="base">
                                        <p:cTn id="27" dur="500" fill="hold"/>
                                        <p:tgtEl>
                                          <p:spTgt spid="193538">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353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93538">
                                            <p:txEl>
                                              <p:pRg st="11" end="11"/>
                                            </p:txEl>
                                          </p:spTgt>
                                        </p:tgtEl>
                                        <p:attrNameLst>
                                          <p:attrName>style.visibility</p:attrName>
                                        </p:attrNameLst>
                                      </p:cBhvr>
                                      <p:to>
                                        <p:strVal val="visible"/>
                                      </p:to>
                                    </p:set>
                                    <p:anim calcmode="lin" valueType="num">
                                      <p:cBhvr additive="base">
                                        <p:cTn id="33" dur="500" fill="hold"/>
                                        <p:tgtEl>
                                          <p:spTgt spid="193538">
                                            <p:txEl>
                                              <p:pRg st="11" end="1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3538">
                                            <p:txEl>
                                              <p:pRg st="11" end="1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93538">
                                            <p:txEl>
                                              <p:pRg st="12" end="12"/>
                                            </p:txEl>
                                          </p:spTgt>
                                        </p:tgtEl>
                                        <p:attrNameLst>
                                          <p:attrName>style.visibility</p:attrName>
                                        </p:attrNameLst>
                                      </p:cBhvr>
                                      <p:to>
                                        <p:strVal val="visible"/>
                                      </p:to>
                                    </p:set>
                                    <p:anim calcmode="lin" valueType="num">
                                      <p:cBhvr additive="base">
                                        <p:cTn id="37" dur="500" fill="hold"/>
                                        <p:tgtEl>
                                          <p:spTgt spid="193538">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3538">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43026" y="333375"/>
            <a:ext cx="9466263" cy="1568450"/>
          </a:xfrm>
          <a:prstGeom prst="rect">
            <a:avLst/>
          </a:prstGeom>
          <a:noFill/>
          <a:ln w="9525">
            <a:noFill/>
            <a:miter lim="800000"/>
            <a:headEnd/>
            <a:tailEnd/>
          </a:ln>
        </p:spPr>
        <p:txBody>
          <a:bodyPr wrap="none">
            <a:spAutoFit/>
          </a:bodyPr>
          <a:lstStyle/>
          <a:p>
            <a:pPr eaLnBrk="1" hangingPunct="1"/>
            <a:r>
              <a:rPr lang="ja-JP" altLang="en-US" sz="4800">
                <a:latin typeface="ＭＳ 明朝" pitchFamily="17" charset="-128"/>
                <a:ea typeface="ＭＳ 明朝" pitchFamily="17" charset="-128"/>
              </a:rPr>
              <a:t> 　ヒトは</a:t>
            </a:r>
            <a:r>
              <a:rPr lang="en-US" altLang="ja-JP" sz="4800">
                <a:latin typeface="ＭＳ 明朝" pitchFamily="17" charset="-128"/>
                <a:ea typeface="ＭＳ 明朝" pitchFamily="17" charset="-128"/>
              </a:rPr>
              <a:t>24</a:t>
            </a:r>
            <a:r>
              <a:rPr lang="ja-JP" altLang="en-US" sz="4800">
                <a:latin typeface="ＭＳ 明朝" pitchFamily="17" charset="-128"/>
                <a:ea typeface="ＭＳ 明朝" pitchFamily="17" charset="-128"/>
              </a:rPr>
              <a:t>時間いつも同じに</a:t>
            </a:r>
            <a:endParaRPr lang="en-US" altLang="ja-JP" sz="4800">
              <a:latin typeface="ＭＳ 明朝" pitchFamily="17" charset="-128"/>
              <a:ea typeface="ＭＳ 明朝" pitchFamily="17" charset="-128"/>
            </a:endParaRPr>
          </a:p>
          <a:p>
            <a:pPr eaLnBrk="1" hangingPunct="1"/>
            <a:r>
              <a:rPr lang="ja-JP" altLang="en-US" sz="4800">
                <a:latin typeface="ＭＳ 明朝" pitchFamily="17" charset="-128"/>
                <a:ea typeface="ＭＳ 明朝" pitchFamily="17" charset="-128"/>
              </a:rPr>
              <a:t>　動いているロボットではない。</a:t>
            </a:r>
            <a:endParaRPr lang="ja-JP" altLang="en-US">
              <a:latin typeface="ＭＳ 明朝" pitchFamily="17" charset="-128"/>
              <a:ea typeface="ＭＳ 明朝" pitchFamily="17" charset="-128"/>
            </a:endParaRPr>
          </a:p>
        </p:txBody>
      </p:sp>
      <p:graphicFrame>
        <p:nvGraphicFramePr>
          <p:cNvPr id="542745" name="Group 25"/>
          <p:cNvGraphicFramePr>
            <a:graphicFrameLocks noGrp="1"/>
          </p:cNvGraphicFramePr>
          <p:nvPr/>
        </p:nvGraphicFramePr>
        <p:xfrm>
          <a:off x="2495550" y="3141663"/>
          <a:ext cx="7245352" cy="2212992"/>
        </p:xfrm>
        <a:graphic>
          <a:graphicData uri="http://schemas.openxmlformats.org/drawingml/2006/table">
            <a:tbl>
              <a:tblPr/>
              <a:tblGrid>
                <a:gridCol w="1125537">
                  <a:extLst>
                    <a:ext uri="{9D8B030D-6E8A-4147-A177-3AD203B41FA5}">
                      <a16:colId xmlns:a16="http://schemas.microsoft.com/office/drawing/2014/main" val="20000"/>
                    </a:ext>
                  </a:extLst>
                </a:gridCol>
                <a:gridCol w="3097214">
                  <a:extLst>
                    <a:ext uri="{9D8B030D-6E8A-4147-A177-3AD203B41FA5}">
                      <a16:colId xmlns:a16="http://schemas.microsoft.com/office/drawing/2014/main" val="20001"/>
                    </a:ext>
                  </a:extLst>
                </a:gridCol>
                <a:gridCol w="3022601">
                  <a:extLst>
                    <a:ext uri="{9D8B030D-6E8A-4147-A177-3AD203B41FA5}">
                      <a16:colId xmlns:a16="http://schemas.microsoft.com/office/drawing/2014/main" val="20002"/>
                    </a:ext>
                  </a:extLst>
                </a:gridCol>
              </a:tblGrid>
              <a:tr h="56991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dirty="0">
                        <a:ln>
                          <a:noFill/>
                        </a:ln>
                        <a:solidFill>
                          <a:schemeClr val="tx1"/>
                        </a:solidFill>
                        <a:effectLst/>
                        <a:latin typeface="Arial" charset="0"/>
                        <a:ea typeface="ＭＳ Ｐゴシック" pitchFamily="50" charset="-128"/>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昼間働く</a:t>
                      </a:r>
                      <a:r>
                        <a:rPr kumimoji="1" lang="ja-JP" altLang="en-US" sz="2800" b="0" i="0" u="none" strike="noStrike" cap="none" normalizeH="0" baseline="0" dirty="0">
                          <a:ln>
                            <a:noFill/>
                          </a:ln>
                          <a:solidFill>
                            <a:srgbClr val="FF0000"/>
                          </a:solidFill>
                          <a:effectLst/>
                          <a:latin typeface="Arial" charset="0"/>
                          <a:ea typeface="ＭＳ Ｐゴシック" pitchFamily="50" charset="-128"/>
                        </a:rPr>
                        <a:t>交感神経</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夜働く</a:t>
                      </a:r>
                      <a:r>
                        <a:rPr kumimoji="1" lang="ja-JP" altLang="en-US" sz="2800" b="0" i="0" u="none" strike="noStrike" cap="none" normalizeH="0" baseline="0">
                          <a:ln>
                            <a:noFill/>
                          </a:ln>
                          <a:solidFill>
                            <a:srgbClr val="FF0000"/>
                          </a:solidFill>
                          <a:effectLst/>
                          <a:latin typeface="Arial" charset="0"/>
                          <a:ea typeface="ＭＳ Ｐゴシック" pitchFamily="50" charset="-128"/>
                        </a:rPr>
                        <a:t>副交感神経</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430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心臓</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血液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黒目</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どきどき</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脳や筋肉</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拡大</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ゆっくり</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腎臓や消化器</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dirty="0">
                          <a:ln>
                            <a:noFill/>
                          </a:ln>
                          <a:solidFill>
                            <a:schemeClr val="tx1"/>
                          </a:solidFill>
                          <a:effectLst/>
                          <a:latin typeface="Arial" charset="0"/>
                          <a:ea typeface="ＭＳ Ｐゴシック" pitchFamily="50" charset="-128"/>
                        </a:rPr>
                        <a:t>縮小</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 name="正方形/長方形 4"/>
          <p:cNvSpPr>
            <a:spLocks noChangeArrowheads="1"/>
          </p:cNvSpPr>
          <p:nvPr/>
        </p:nvSpPr>
        <p:spPr bwMode="auto">
          <a:xfrm>
            <a:off x="952500" y="5805489"/>
            <a:ext cx="10287000" cy="523220"/>
          </a:xfrm>
          <a:prstGeom prst="rect">
            <a:avLst/>
          </a:prstGeom>
          <a:noFill/>
          <a:ln w="9525">
            <a:noFill/>
            <a:miter lim="800000"/>
            <a:headEnd/>
            <a:tailEnd/>
          </a:ln>
        </p:spPr>
        <p:txBody>
          <a:bodyPr>
            <a:spAutoFit/>
          </a:bodyPr>
          <a:lstStyle/>
          <a:p>
            <a:pPr eaLnBrk="1" hangingPunct="1"/>
            <a:r>
              <a:rPr lang="ja-JP" altLang="en-US" sz="2800" dirty="0">
                <a:solidFill>
                  <a:srgbClr val="000000"/>
                </a:solidFill>
                <a:latin typeface="ＭＳ 明朝" pitchFamily="17" charset="-128"/>
                <a:ea typeface="ＭＳ 明朝" pitchFamily="17" charset="-128"/>
              </a:rPr>
              <a:t>ヒトは</a:t>
            </a:r>
            <a:r>
              <a:rPr lang="en-US" altLang="ja-JP" sz="2800" dirty="0">
                <a:solidFill>
                  <a:srgbClr val="000000"/>
                </a:solidFill>
                <a:latin typeface="ＭＳ 明朝" pitchFamily="17" charset="-128"/>
                <a:ea typeface="ＭＳ 明朝" pitchFamily="17" charset="-128"/>
              </a:rPr>
              <a:t>24</a:t>
            </a:r>
            <a:r>
              <a:rPr lang="ja-JP" altLang="en-US" sz="2800" dirty="0">
                <a:solidFill>
                  <a:srgbClr val="000000"/>
                </a:solidFill>
                <a:latin typeface="ＭＳ 明朝" pitchFamily="17" charset="-128"/>
                <a:ea typeface="ＭＳ 明朝" pitchFamily="17" charset="-128"/>
              </a:rPr>
              <a:t>時間いつも同じに動いているロボットではないのです。</a:t>
            </a:r>
            <a:endParaRPr lang="en-US" altLang="ja-JP" sz="2800" dirty="0">
              <a:solidFill>
                <a:srgbClr val="000000"/>
              </a:solidFill>
              <a:latin typeface="ＭＳ 明朝" pitchFamily="17" charset="-128"/>
              <a:ea typeface="ＭＳ 明朝" pitchFamily="17" charset="-128"/>
            </a:endParaRPr>
          </a:p>
        </p:txBody>
      </p:sp>
      <p:sp>
        <p:nvSpPr>
          <p:cNvPr id="6" name="正方形/長方形 5"/>
          <p:cNvSpPr>
            <a:spLocks noChangeArrowheads="1"/>
          </p:cNvSpPr>
          <p:nvPr/>
        </p:nvSpPr>
        <p:spPr bwMode="auto">
          <a:xfrm>
            <a:off x="1200151" y="1989139"/>
            <a:ext cx="9864725" cy="954087"/>
          </a:xfrm>
          <a:prstGeom prst="rect">
            <a:avLst/>
          </a:prstGeom>
          <a:noFill/>
          <a:ln w="9525">
            <a:noFill/>
            <a:miter lim="800000"/>
            <a:headEnd/>
            <a:tailEnd/>
          </a:ln>
        </p:spPr>
        <p:txBody>
          <a:bodyPr>
            <a:spAutoFit/>
          </a:bodyPr>
          <a:lstStyle/>
          <a:p>
            <a:pPr eaLnBrk="1" hangingPunct="1"/>
            <a:r>
              <a:rPr lang="ja-JP" altLang="en-US" sz="2800">
                <a:latin typeface="ＭＳ 明朝" pitchFamily="17" charset="-128"/>
                <a:ea typeface="ＭＳ 明朝" pitchFamily="17" charset="-128"/>
              </a:rPr>
              <a:t>　　　　　　　　　　自律神経には</a:t>
            </a:r>
            <a:endParaRPr lang="en-US" altLang="ja-JP" sz="2800">
              <a:latin typeface="ＭＳ 明朝" pitchFamily="17" charset="-128"/>
              <a:ea typeface="ＭＳ 明朝" pitchFamily="17" charset="-128"/>
            </a:endParaRPr>
          </a:p>
          <a:p>
            <a:pPr eaLnBrk="1" hangingPunct="1"/>
            <a:r>
              <a:rPr lang="ja-JP" altLang="en-US" sz="2800">
                <a:latin typeface="ＭＳ 明朝" pitchFamily="17" charset="-128"/>
                <a:ea typeface="ＭＳ 明朝" pitchFamily="17" charset="-128"/>
              </a:rPr>
              <a:t>昼間に働く交感神経と、夜に働く副交感神経とがあります。</a:t>
            </a:r>
            <a:endParaRPr lang="ja-JP" altLang="en-US" sz="2800"/>
          </a:p>
        </p:txBody>
      </p:sp>
      <p:sp>
        <p:nvSpPr>
          <p:cNvPr id="3" name="テキスト ボックス 2">
            <a:extLst>
              <a:ext uri="{FF2B5EF4-FFF2-40B4-BE49-F238E27FC236}">
                <a16:creationId xmlns:a16="http://schemas.microsoft.com/office/drawing/2014/main" id="{567CAC67-A495-11F3-658C-9A50B4D2C84C}"/>
              </a:ext>
            </a:extLst>
          </p:cNvPr>
          <p:cNvSpPr txBox="1"/>
          <p:nvPr/>
        </p:nvSpPr>
        <p:spPr>
          <a:xfrm>
            <a:off x="2966720" y="6341314"/>
            <a:ext cx="6774182" cy="523220"/>
          </a:xfrm>
          <a:prstGeom prst="rect">
            <a:avLst/>
          </a:prstGeom>
          <a:noFill/>
        </p:spPr>
        <p:txBody>
          <a:bodyPr wrap="square">
            <a:spAutoFit/>
          </a:bodyPr>
          <a:lstStyle/>
          <a:p>
            <a:pPr eaLnBrk="1" hangingPunct="1"/>
            <a:r>
              <a:rPr lang="ja-JP" altLang="en-US" sz="2800" b="1" dirty="0">
                <a:solidFill>
                  <a:srgbClr val="FF0000"/>
                </a:solidFill>
                <a:latin typeface="ＭＳ 明朝" pitchFamily="17" charset="-128"/>
                <a:ea typeface="ＭＳ 明朝" pitchFamily="17" charset="-128"/>
              </a:rPr>
              <a:t>自律神経の働きには概日リズムがある。</a:t>
            </a:r>
            <a:endParaRPr lang="ja-JP" altLang="en-US" sz="2800" b="1" dirty="0">
              <a:solidFill>
                <a:srgbClr val="FF0000"/>
              </a:solidFill>
            </a:endParaRPr>
          </a:p>
        </p:txBody>
      </p:sp>
    </p:spTree>
    <p:extLst>
      <p:ext uri="{BB962C8B-B14F-4D97-AF65-F5344CB8AC3E}">
        <p14:creationId xmlns:p14="http://schemas.microsoft.com/office/powerpoint/2010/main" val="32574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2745"/>
                                        </p:tgtEl>
                                        <p:attrNameLst>
                                          <p:attrName>style.visibility</p:attrName>
                                        </p:attrNameLst>
                                      </p:cBhvr>
                                      <p:to>
                                        <p:strVal val="visible"/>
                                      </p:to>
                                    </p:set>
                                    <p:anim calcmode="lin" valueType="num">
                                      <p:cBhvr additive="base">
                                        <p:cTn id="17" dur="500" fill="hold"/>
                                        <p:tgtEl>
                                          <p:spTgt spid="542745"/>
                                        </p:tgtEl>
                                        <p:attrNameLst>
                                          <p:attrName>ppt_x</p:attrName>
                                        </p:attrNameLst>
                                      </p:cBhvr>
                                      <p:tavLst>
                                        <p:tav tm="0">
                                          <p:val>
                                            <p:strVal val="#ppt_x"/>
                                          </p:val>
                                        </p:tav>
                                        <p:tav tm="100000">
                                          <p:val>
                                            <p:strVal val="#ppt_x"/>
                                          </p:val>
                                        </p:tav>
                                      </p:tavLst>
                                    </p:anim>
                                    <p:anim calcmode="lin" valueType="num">
                                      <p:cBhvr additive="base">
                                        <p:cTn id="18" dur="500" fill="hold"/>
                                        <p:tgtEl>
                                          <p:spTgt spid="54274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additive="base">
                                        <p:cTn id="2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2"/>
          <p:cNvPicPr>
            <a:picLocks noChangeAspect="1" noChangeArrowheads="1"/>
          </p:cNvPicPr>
          <p:nvPr/>
        </p:nvPicPr>
        <p:blipFill>
          <a:blip r:embed="rId3" cstate="print"/>
          <a:srcRect/>
          <a:stretch>
            <a:fillRect/>
          </a:stretch>
        </p:blipFill>
        <p:spPr bwMode="auto">
          <a:xfrm>
            <a:off x="6364288" y="2736851"/>
            <a:ext cx="3200400" cy="1336675"/>
          </a:xfrm>
          <a:prstGeom prst="rect">
            <a:avLst/>
          </a:prstGeom>
          <a:noFill/>
          <a:ln w="9525">
            <a:noFill/>
            <a:miter lim="800000"/>
            <a:headEnd/>
            <a:tailEnd/>
          </a:ln>
        </p:spPr>
      </p:pic>
      <p:pic>
        <p:nvPicPr>
          <p:cNvPr id="47110" name="Picture 3"/>
          <p:cNvPicPr>
            <a:picLocks noChangeAspect="1" noChangeArrowheads="1"/>
          </p:cNvPicPr>
          <p:nvPr/>
        </p:nvPicPr>
        <p:blipFill>
          <a:blip r:embed="rId4" cstate="print"/>
          <a:srcRect/>
          <a:stretch>
            <a:fillRect/>
          </a:stretch>
        </p:blipFill>
        <p:spPr bwMode="auto">
          <a:xfrm>
            <a:off x="6592888" y="4257676"/>
            <a:ext cx="3200400" cy="1185863"/>
          </a:xfrm>
          <a:prstGeom prst="rect">
            <a:avLst/>
          </a:prstGeom>
          <a:noFill/>
          <a:ln w="9525">
            <a:noFill/>
            <a:miter lim="800000"/>
            <a:headEnd/>
            <a:tailEnd/>
          </a:ln>
        </p:spPr>
      </p:pic>
      <p:sp>
        <p:nvSpPr>
          <p:cNvPr id="47111" name="Rectangle 4"/>
          <p:cNvSpPr>
            <a:spLocks noChangeArrowheads="1"/>
          </p:cNvSpPr>
          <p:nvPr/>
        </p:nvSpPr>
        <p:spPr bwMode="auto">
          <a:xfrm>
            <a:off x="8039100" y="4191001"/>
            <a:ext cx="717550" cy="307975"/>
          </a:xfrm>
          <a:prstGeom prst="rect">
            <a:avLst/>
          </a:prstGeom>
          <a:noFill/>
          <a:ln w="9525">
            <a:noFill/>
            <a:miter lim="800000"/>
            <a:headEnd/>
            <a:tailEnd/>
          </a:ln>
        </p:spPr>
        <p:txBody>
          <a:bodyPr>
            <a:spAutoFit/>
          </a:bodyPr>
          <a:lstStyle/>
          <a:p>
            <a:pPr defTabSz="912813"/>
            <a:r>
              <a:rPr lang="ja-JP" altLang="en-US" sz="1400">
                <a:latin typeface="Times New Roman" pitchFamily="18" charset="0"/>
              </a:rPr>
              <a:t>（尿中）</a:t>
            </a:r>
          </a:p>
        </p:txBody>
      </p:sp>
      <p:pic>
        <p:nvPicPr>
          <p:cNvPr id="47112" name="Picture 5"/>
          <p:cNvPicPr>
            <a:picLocks noChangeAspect="1" noChangeArrowheads="1"/>
          </p:cNvPicPr>
          <p:nvPr/>
        </p:nvPicPr>
        <p:blipFill>
          <a:blip r:embed="rId5" cstate="print"/>
          <a:srcRect/>
          <a:stretch>
            <a:fillRect/>
          </a:stretch>
        </p:blipFill>
        <p:spPr bwMode="auto">
          <a:xfrm>
            <a:off x="5524500" y="588963"/>
            <a:ext cx="2971800" cy="2019300"/>
          </a:xfrm>
          <a:prstGeom prst="rect">
            <a:avLst/>
          </a:prstGeom>
          <a:noFill/>
          <a:ln w="9525">
            <a:noFill/>
            <a:miter lim="800000"/>
            <a:headEnd/>
            <a:tailEnd/>
          </a:ln>
        </p:spPr>
      </p:pic>
      <p:sp>
        <p:nvSpPr>
          <p:cNvPr id="47113" name="Rectangle 6"/>
          <p:cNvSpPr>
            <a:spLocks noChangeArrowheads="1"/>
          </p:cNvSpPr>
          <p:nvPr/>
        </p:nvSpPr>
        <p:spPr bwMode="auto">
          <a:xfrm>
            <a:off x="6096000" y="5487989"/>
            <a:ext cx="5143500" cy="1246187"/>
          </a:xfrm>
          <a:prstGeom prst="rect">
            <a:avLst/>
          </a:prstGeom>
          <a:noFill/>
          <a:ln w="9525">
            <a:noFill/>
            <a:miter lim="800000"/>
            <a:headEnd/>
            <a:tailEnd/>
          </a:ln>
        </p:spPr>
        <p:txBody>
          <a:bodyPr>
            <a:spAutoFit/>
          </a:bodyPr>
          <a:lstStyle/>
          <a:p>
            <a:pPr defTabSz="912813"/>
            <a:r>
              <a:rPr lang="ja-JP" altLang="en-US" sz="2500" dirty="0">
                <a:latin typeface="Times New Roman" pitchFamily="18" charset="0"/>
              </a:rPr>
              <a:t>　　コルチコステロイドの日内変動</a:t>
            </a:r>
          </a:p>
          <a:p>
            <a:pPr defTabSz="912813"/>
            <a:r>
              <a:rPr lang="ja-JP" altLang="en-US" sz="2500" dirty="0">
                <a:latin typeface="Times New Roman" pitchFamily="18" charset="0"/>
              </a:rPr>
              <a:t>　　　　　　　　　　　</a:t>
            </a:r>
            <a:r>
              <a:rPr lang="ja-JP" altLang="en-US" sz="2500" dirty="0">
                <a:solidFill>
                  <a:schemeClr val="accent2"/>
                </a:solidFill>
                <a:latin typeface="Times New Roman" pitchFamily="18" charset="0"/>
              </a:rPr>
              <a:t>↓</a:t>
            </a:r>
            <a:r>
              <a:rPr lang="ja-JP" altLang="en-US" sz="2500" dirty="0">
                <a:latin typeface="Times New Roman" pitchFamily="18" charset="0"/>
              </a:rPr>
              <a:t>　</a:t>
            </a:r>
          </a:p>
          <a:p>
            <a:pPr defTabSz="912813"/>
            <a:r>
              <a:rPr lang="ja-JP" altLang="en-US" sz="2500" dirty="0">
                <a:latin typeface="Times New Roman" pitchFamily="18" charset="0"/>
              </a:rPr>
              <a:t>　朝高く、夕方には低くなるホルモン</a:t>
            </a:r>
          </a:p>
        </p:txBody>
      </p:sp>
      <p:sp>
        <p:nvSpPr>
          <p:cNvPr id="47114" name="Rectangle 7"/>
          <p:cNvSpPr>
            <a:spLocks noChangeArrowheads="1"/>
          </p:cNvSpPr>
          <p:nvPr/>
        </p:nvSpPr>
        <p:spPr bwMode="auto">
          <a:xfrm>
            <a:off x="8570913" y="2667001"/>
            <a:ext cx="723900" cy="307975"/>
          </a:xfrm>
          <a:prstGeom prst="rect">
            <a:avLst/>
          </a:prstGeom>
          <a:noFill/>
          <a:ln w="9525">
            <a:noFill/>
            <a:miter lim="800000"/>
            <a:headEnd/>
            <a:tailEnd/>
          </a:ln>
        </p:spPr>
        <p:txBody>
          <a:bodyPr wrap="none">
            <a:spAutoFit/>
          </a:bodyPr>
          <a:lstStyle/>
          <a:p>
            <a:pPr defTabSz="912813"/>
            <a:r>
              <a:rPr lang="ja-JP" altLang="en-US" sz="1400">
                <a:latin typeface="Times New Roman" pitchFamily="18" charset="0"/>
              </a:rPr>
              <a:t>（血中）</a:t>
            </a:r>
          </a:p>
        </p:txBody>
      </p:sp>
      <p:graphicFrame>
        <p:nvGraphicFramePr>
          <p:cNvPr id="47106" name="Object 8"/>
          <p:cNvGraphicFramePr>
            <a:graphicFrameLocks noChangeAspect="1"/>
          </p:cNvGraphicFramePr>
          <p:nvPr/>
        </p:nvGraphicFramePr>
        <p:xfrm>
          <a:off x="8421688" y="685800"/>
          <a:ext cx="2665412" cy="1944688"/>
        </p:xfrm>
        <a:graphic>
          <a:graphicData uri="http://schemas.openxmlformats.org/presentationml/2006/ole">
            <mc:AlternateContent xmlns:mc="http://schemas.openxmlformats.org/markup-compatibility/2006">
              <mc:Choice xmlns:v="urn:schemas-microsoft-com:vml" Requires="v">
                <p:oleObj name="Image" r:id="rId6" imgW="2572109" imgH="1876190" progId="">
                  <p:embed/>
                </p:oleObj>
              </mc:Choice>
              <mc:Fallback>
                <p:oleObj name="Image" r:id="rId6" imgW="2572109" imgH="1876190" progId="">
                  <p:embed/>
                  <p:pic>
                    <p:nvPicPr>
                      <p:cNvPr id="47106"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1688" y="685800"/>
                        <a:ext cx="2665412"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115" name="Picture 9"/>
          <p:cNvPicPr>
            <a:picLocks noChangeAspect="1" noChangeArrowheads="1"/>
          </p:cNvPicPr>
          <p:nvPr/>
        </p:nvPicPr>
        <p:blipFill>
          <a:blip r:embed="rId8" cstate="print"/>
          <a:srcRect/>
          <a:stretch>
            <a:fillRect/>
          </a:stretch>
        </p:blipFill>
        <p:spPr bwMode="auto">
          <a:xfrm>
            <a:off x="1563688" y="2971801"/>
            <a:ext cx="4800600" cy="2513013"/>
          </a:xfrm>
          <a:prstGeom prst="rect">
            <a:avLst/>
          </a:prstGeom>
          <a:noFill/>
          <a:ln w="9525">
            <a:noFill/>
            <a:miter lim="800000"/>
            <a:headEnd/>
            <a:tailEnd/>
          </a:ln>
        </p:spPr>
      </p:pic>
      <p:pic>
        <p:nvPicPr>
          <p:cNvPr id="47116" name="Picture 10"/>
          <p:cNvPicPr>
            <a:picLocks noChangeAspect="1" noChangeArrowheads="1"/>
          </p:cNvPicPr>
          <p:nvPr/>
        </p:nvPicPr>
        <p:blipFill>
          <a:blip r:embed="rId9" cstate="print"/>
          <a:srcRect/>
          <a:stretch>
            <a:fillRect/>
          </a:stretch>
        </p:blipFill>
        <p:spPr bwMode="auto">
          <a:xfrm>
            <a:off x="952500" y="1014413"/>
            <a:ext cx="2971800" cy="1935162"/>
          </a:xfrm>
          <a:prstGeom prst="rect">
            <a:avLst/>
          </a:prstGeom>
          <a:noFill/>
          <a:ln w="9525">
            <a:noFill/>
            <a:miter lim="800000"/>
            <a:headEnd/>
            <a:tailEnd/>
          </a:ln>
        </p:spPr>
      </p:pic>
      <p:sp>
        <p:nvSpPr>
          <p:cNvPr id="47117" name="Rectangle 11"/>
          <p:cNvSpPr>
            <a:spLocks noChangeArrowheads="1"/>
          </p:cNvSpPr>
          <p:nvPr/>
        </p:nvSpPr>
        <p:spPr bwMode="auto">
          <a:xfrm>
            <a:off x="1181100" y="153988"/>
            <a:ext cx="9755188" cy="508000"/>
          </a:xfrm>
          <a:prstGeom prst="rect">
            <a:avLst/>
          </a:prstGeom>
          <a:noFill/>
          <a:ln w="9525">
            <a:noFill/>
            <a:miter lim="800000"/>
            <a:headEnd/>
            <a:tailEnd/>
          </a:ln>
        </p:spPr>
        <p:txBody>
          <a:bodyPr>
            <a:spAutoFit/>
          </a:bodyPr>
          <a:lstStyle/>
          <a:p>
            <a:pPr defTabSz="912813">
              <a:spcBef>
                <a:spcPct val="50000"/>
              </a:spcBef>
            </a:pPr>
            <a:r>
              <a:rPr lang="ja-JP" altLang="en-US" sz="2700">
                <a:latin typeface="Times New Roman" pitchFamily="18" charset="0"/>
                <a:sym typeface="Wingdings" pitchFamily="2" charset="2"/>
              </a:rPr>
              <a:t>　様々な概日リズム（睡眠・覚醒、 体温、ホルモン）の相互関係</a:t>
            </a:r>
          </a:p>
        </p:txBody>
      </p:sp>
      <p:graphicFrame>
        <p:nvGraphicFramePr>
          <p:cNvPr id="47107" name="Object 12"/>
          <p:cNvGraphicFramePr>
            <a:graphicFrameLocks noChangeAspect="1"/>
          </p:cNvGraphicFramePr>
          <p:nvPr/>
        </p:nvGraphicFramePr>
        <p:xfrm>
          <a:off x="3321050" y="1066800"/>
          <a:ext cx="2362200" cy="1804988"/>
        </p:xfrm>
        <a:graphic>
          <a:graphicData uri="http://schemas.openxmlformats.org/presentationml/2006/ole">
            <mc:AlternateContent xmlns:mc="http://schemas.openxmlformats.org/markup-compatibility/2006">
              <mc:Choice xmlns:v="urn:schemas-microsoft-com:vml" Requires="v">
                <p:oleObj name="Image" r:id="rId10" imgW="2343477" imgH="1790476" progId="">
                  <p:embed/>
                </p:oleObj>
              </mc:Choice>
              <mc:Fallback>
                <p:oleObj name="Image" r:id="rId10" imgW="2343477" imgH="1790476" progId="">
                  <p:embed/>
                  <p:pic>
                    <p:nvPicPr>
                      <p:cNvPr id="47107"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050" y="10668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13"/>
          <p:cNvGraphicFramePr>
            <a:graphicFrameLocks noChangeAspect="1"/>
          </p:cNvGraphicFramePr>
          <p:nvPr/>
        </p:nvGraphicFramePr>
        <p:xfrm>
          <a:off x="2935289" y="1066800"/>
          <a:ext cx="885825" cy="742950"/>
        </p:xfrm>
        <a:graphic>
          <a:graphicData uri="http://schemas.openxmlformats.org/presentationml/2006/ole">
            <mc:AlternateContent xmlns:mc="http://schemas.openxmlformats.org/markup-compatibility/2006">
              <mc:Choice xmlns:v="urn:schemas-microsoft-com:vml" Requires="v">
                <p:oleObj name="Image" r:id="rId12" imgW="885949" imgH="743054" progId="">
                  <p:embed/>
                </p:oleObj>
              </mc:Choice>
              <mc:Fallback>
                <p:oleObj name="Image" r:id="rId12" imgW="885949" imgH="743054" progId="">
                  <p:embed/>
                  <p:pic>
                    <p:nvPicPr>
                      <p:cNvPr id="47108"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5289" y="1066800"/>
                        <a:ext cx="8858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9" name="Rectangle 15"/>
          <p:cNvSpPr>
            <a:spLocks noChangeArrowheads="1"/>
          </p:cNvSpPr>
          <p:nvPr/>
        </p:nvSpPr>
        <p:spPr bwMode="auto">
          <a:xfrm>
            <a:off x="9564689" y="3457575"/>
            <a:ext cx="1506537" cy="338138"/>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47120" name="Rectangle 16"/>
          <p:cNvSpPr>
            <a:spLocks noChangeArrowheads="1"/>
          </p:cNvSpPr>
          <p:nvPr/>
        </p:nvSpPr>
        <p:spPr bwMode="auto">
          <a:xfrm>
            <a:off x="9639300" y="4725989"/>
            <a:ext cx="1411288" cy="338137"/>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Tree>
    <p:extLst>
      <p:ext uri="{BB962C8B-B14F-4D97-AF65-F5344CB8AC3E}">
        <p14:creationId xmlns:p14="http://schemas.microsoft.com/office/powerpoint/2010/main" val="2143581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2"/>
          <p:cNvPicPr>
            <a:picLocks noChangeAspect="1" noChangeArrowheads="1"/>
          </p:cNvPicPr>
          <p:nvPr/>
        </p:nvPicPr>
        <p:blipFill>
          <a:blip r:embed="rId2" cstate="print"/>
          <a:srcRect/>
          <a:stretch>
            <a:fillRect/>
          </a:stretch>
        </p:blipFill>
        <p:spPr bwMode="auto">
          <a:xfrm>
            <a:off x="6362700" y="2736850"/>
            <a:ext cx="3200400" cy="1335088"/>
          </a:xfrm>
          <a:prstGeom prst="rect">
            <a:avLst/>
          </a:prstGeom>
          <a:noFill/>
          <a:ln w="9525">
            <a:noFill/>
            <a:miter lim="800000"/>
            <a:headEnd/>
            <a:tailEnd/>
          </a:ln>
        </p:spPr>
      </p:pic>
      <p:pic>
        <p:nvPicPr>
          <p:cNvPr id="3078" name="Picture 3"/>
          <p:cNvPicPr>
            <a:picLocks noChangeAspect="1" noChangeArrowheads="1"/>
          </p:cNvPicPr>
          <p:nvPr/>
        </p:nvPicPr>
        <p:blipFill>
          <a:blip r:embed="rId3" cstate="print"/>
          <a:srcRect/>
          <a:stretch>
            <a:fillRect/>
          </a:stretch>
        </p:blipFill>
        <p:spPr bwMode="auto">
          <a:xfrm>
            <a:off x="6591300" y="4256089"/>
            <a:ext cx="3200400" cy="1189037"/>
          </a:xfrm>
          <a:prstGeom prst="rect">
            <a:avLst/>
          </a:prstGeom>
          <a:noFill/>
          <a:ln w="9525">
            <a:noFill/>
            <a:miter lim="800000"/>
            <a:headEnd/>
            <a:tailEnd/>
          </a:ln>
        </p:spPr>
      </p:pic>
      <p:sp>
        <p:nvSpPr>
          <p:cNvPr id="3079" name="Rectangle 4"/>
          <p:cNvSpPr>
            <a:spLocks noChangeArrowheads="1"/>
          </p:cNvSpPr>
          <p:nvPr/>
        </p:nvSpPr>
        <p:spPr bwMode="auto">
          <a:xfrm>
            <a:off x="8039100" y="4191001"/>
            <a:ext cx="717550" cy="307975"/>
          </a:xfrm>
          <a:prstGeom prst="rect">
            <a:avLst/>
          </a:prstGeom>
          <a:noFill/>
          <a:ln w="9525">
            <a:noFill/>
            <a:miter lim="800000"/>
            <a:headEnd/>
            <a:tailEnd/>
          </a:ln>
        </p:spPr>
        <p:txBody>
          <a:bodyPr>
            <a:spAutoFit/>
          </a:bodyPr>
          <a:lstStyle/>
          <a:p>
            <a:pPr eaLnBrk="1" hangingPunct="1"/>
            <a:r>
              <a:rPr lang="ja-JP" altLang="en-US" sz="1400">
                <a:latin typeface="Times New Roman" pitchFamily="18" charset="0"/>
              </a:rPr>
              <a:t>（尿中）</a:t>
            </a:r>
          </a:p>
        </p:txBody>
      </p:sp>
      <p:pic>
        <p:nvPicPr>
          <p:cNvPr id="3080" name="Picture 5"/>
          <p:cNvPicPr>
            <a:picLocks noChangeAspect="1" noChangeArrowheads="1"/>
          </p:cNvPicPr>
          <p:nvPr/>
        </p:nvPicPr>
        <p:blipFill>
          <a:blip r:embed="rId4" cstate="print"/>
          <a:srcRect/>
          <a:stretch>
            <a:fillRect/>
          </a:stretch>
        </p:blipFill>
        <p:spPr bwMode="auto">
          <a:xfrm>
            <a:off x="5524500" y="609601"/>
            <a:ext cx="2971800" cy="2016125"/>
          </a:xfrm>
          <a:prstGeom prst="rect">
            <a:avLst/>
          </a:prstGeom>
          <a:noFill/>
          <a:ln w="9525">
            <a:noFill/>
            <a:miter lim="800000"/>
            <a:headEnd/>
            <a:tailEnd/>
          </a:ln>
        </p:spPr>
      </p:pic>
      <p:sp>
        <p:nvSpPr>
          <p:cNvPr id="3081" name="Rectangle 6"/>
          <p:cNvSpPr>
            <a:spLocks noChangeArrowheads="1"/>
          </p:cNvSpPr>
          <p:nvPr/>
        </p:nvSpPr>
        <p:spPr bwMode="auto">
          <a:xfrm>
            <a:off x="6096000" y="5486400"/>
            <a:ext cx="4876800" cy="1200150"/>
          </a:xfrm>
          <a:prstGeom prst="rect">
            <a:avLst/>
          </a:prstGeom>
          <a:noFill/>
          <a:ln w="9525">
            <a:noFill/>
            <a:miter lim="800000"/>
            <a:headEnd/>
            <a:tailEnd/>
          </a:ln>
        </p:spPr>
        <p:txBody>
          <a:bodyPr>
            <a:spAutoFit/>
          </a:bodyPr>
          <a:lstStyle/>
          <a:p>
            <a:pPr eaLnBrk="1" hangingPunct="1"/>
            <a:r>
              <a:rPr lang="ja-JP" altLang="en-US" sz="2400">
                <a:latin typeface="Times New Roman" pitchFamily="18" charset="0"/>
              </a:rPr>
              <a:t>　　コルチコステロイドの日内変動</a:t>
            </a:r>
          </a:p>
          <a:p>
            <a:pPr eaLnBrk="1" hangingPunct="1"/>
            <a:r>
              <a:rPr lang="ja-JP" altLang="en-US" sz="2400">
                <a:latin typeface="Times New Roman" pitchFamily="18" charset="0"/>
              </a:rPr>
              <a:t>　　　　　　　　　　　</a:t>
            </a:r>
            <a:r>
              <a:rPr lang="ja-JP" altLang="en-US" sz="2400">
                <a:solidFill>
                  <a:schemeClr val="accent2"/>
                </a:solidFill>
                <a:latin typeface="Times New Roman" pitchFamily="18" charset="0"/>
              </a:rPr>
              <a:t>↓</a:t>
            </a:r>
            <a:r>
              <a:rPr lang="ja-JP" altLang="en-US" sz="2400">
                <a:latin typeface="Times New Roman" pitchFamily="18" charset="0"/>
              </a:rPr>
              <a:t>　</a:t>
            </a:r>
          </a:p>
          <a:p>
            <a:pPr eaLnBrk="1" hangingPunct="1"/>
            <a:r>
              <a:rPr lang="ja-JP" altLang="en-US" sz="2400">
                <a:latin typeface="Times New Roman" pitchFamily="18" charset="0"/>
              </a:rPr>
              <a:t>　朝高く、夕方には低くなるホルモン</a:t>
            </a:r>
          </a:p>
        </p:txBody>
      </p:sp>
      <p:sp>
        <p:nvSpPr>
          <p:cNvPr id="3082" name="Rectangle 7"/>
          <p:cNvSpPr>
            <a:spLocks noChangeArrowheads="1"/>
          </p:cNvSpPr>
          <p:nvPr/>
        </p:nvSpPr>
        <p:spPr bwMode="auto">
          <a:xfrm>
            <a:off x="8572500" y="2667001"/>
            <a:ext cx="723900" cy="307975"/>
          </a:xfrm>
          <a:prstGeom prst="rect">
            <a:avLst/>
          </a:prstGeom>
          <a:noFill/>
          <a:ln w="9525">
            <a:noFill/>
            <a:miter lim="800000"/>
            <a:headEnd/>
            <a:tailEnd/>
          </a:ln>
        </p:spPr>
        <p:txBody>
          <a:bodyPr wrap="none">
            <a:spAutoFit/>
          </a:bodyPr>
          <a:lstStyle/>
          <a:p>
            <a:pPr eaLnBrk="1" hangingPunct="1"/>
            <a:r>
              <a:rPr lang="ja-JP" altLang="en-US" sz="1400">
                <a:latin typeface="Times New Roman" pitchFamily="18" charset="0"/>
              </a:rPr>
              <a:t>（血中）</a:t>
            </a:r>
          </a:p>
        </p:txBody>
      </p:sp>
      <p:graphicFrame>
        <p:nvGraphicFramePr>
          <p:cNvPr id="3074" name="Object 8"/>
          <p:cNvGraphicFramePr>
            <a:graphicFrameLocks noChangeAspect="1"/>
          </p:cNvGraphicFramePr>
          <p:nvPr/>
        </p:nvGraphicFramePr>
        <p:xfrm>
          <a:off x="8420100" y="685801"/>
          <a:ext cx="2667000" cy="1946275"/>
        </p:xfrm>
        <a:graphic>
          <a:graphicData uri="http://schemas.openxmlformats.org/presentationml/2006/ole">
            <mc:AlternateContent xmlns:mc="http://schemas.openxmlformats.org/markup-compatibility/2006">
              <mc:Choice xmlns:v="urn:schemas-microsoft-com:vml" Requires="v">
                <p:oleObj name="Image" r:id="rId5" imgW="2572109" imgH="1876190" progId="">
                  <p:embed/>
                </p:oleObj>
              </mc:Choice>
              <mc:Fallback>
                <p:oleObj name="Image" r:id="rId5" imgW="2572109" imgH="1876190" progId="">
                  <p:embed/>
                  <p:pic>
                    <p:nvPicPr>
                      <p:cNvPr id="3074"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0100" y="685801"/>
                        <a:ext cx="2667000" cy="194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3" name="Picture 9"/>
          <p:cNvPicPr>
            <a:picLocks noChangeAspect="1" noChangeArrowheads="1"/>
          </p:cNvPicPr>
          <p:nvPr/>
        </p:nvPicPr>
        <p:blipFill>
          <a:blip r:embed="rId7" cstate="print"/>
          <a:srcRect/>
          <a:stretch>
            <a:fillRect/>
          </a:stretch>
        </p:blipFill>
        <p:spPr bwMode="auto">
          <a:xfrm>
            <a:off x="1562100" y="2971801"/>
            <a:ext cx="4800600" cy="2513013"/>
          </a:xfrm>
          <a:prstGeom prst="rect">
            <a:avLst/>
          </a:prstGeom>
          <a:noFill/>
          <a:ln w="9525">
            <a:noFill/>
            <a:miter lim="800000"/>
            <a:headEnd/>
            <a:tailEnd/>
          </a:ln>
        </p:spPr>
      </p:pic>
      <p:pic>
        <p:nvPicPr>
          <p:cNvPr id="3084" name="Picture 10"/>
          <p:cNvPicPr>
            <a:picLocks noChangeAspect="1" noChangeArrowheads="1"/>
          </p:cNvPicPr>
          <p:nvPr/>
        </p:nvPicPr>
        <p:blipFill>
          <a:blip r:embed="rId8" cstate="print"/>
          <a:srcRect/>
          <a:stretch>
            <a:fillRect/>
          </a:stretch>
        </p:blipFill>
        <p:spPr bwMode="auto">
          <a:xfrm>
            <a:off x="952500" y="1014413"/>
            <a:ext cx="2971800" cy="1935162"/>
          </a:xfrm>
          <a:prstGeom prst="rect">
            <a:avLst/>
          </a:prstGeom>
          <a:noFill/>
          <a:ln w="9525">
            <a:noFill/>
            <a:miter lim="800000"/>
            <a:headEnd/>
            <a:tailEnd/>
          </a:ln>
        </p:spPr>
      </p:pic>
      <p:sp>
        <p:nvSpPr>
          <p:cNvPr id="3085" name="Rectangle 11"/>
          <p:cNvSpPr>
            <a:spLocks noChangeArrowheads="1"/>
          </p:cNvSpPr>
          <p:nvPr/>
        </p:nvSpPr>
        <p:spPr bwMode="auto">
          <a:xfrm>
            <a:off x="1181100" y="152401"/>
            <a:ext cx="9753600" cy="523875"/>
          </a:xfrm>
          <a:prstGeom prst="rect">
            <a:avLst/>
          </a:prstGeom>
          <a:noFill/>
          <a:ln w="9525">
            <a:noFill/>
            <a:miter lim="800000"/>
            <a:headEnd/>
            <a:tailEnd/>
          </a:ln>
        </p:spPr>
        <p:txBody>
          <a:bodyPr>
            <a:spAutoFit/>
          </a:bodyPr>
          <a:lstStyle/>
          <a:p>
            <a:pPr eaLnBrk="1" hangingPunct="1">
              <a:spcBef>
                <a:spcPct val="50000"/>
              </a:spcBef>
            </a:pPr>
            <a:r>
              <a:rPr lang="ja-JP" altLang="en-US" sz="2800">
                <a:latin typeface="Times New Roman" pitchFamily="18" charset="0"/>
                <a:sym typeface="Wingdings" pitchFamily="2" charset="2"/>
              </a:rPr>
              <a:t>　様々な概日リズム（睡眠・覚醒、 体温、ホルモン）の相互関係</a:t>
            </a:r>
          </a:p>
        </p:txBody>
      </p:sp>
      <p:graphicFrame>
        <p:nvGraphicFramePr>
          <p:cNvPr id="3075" name="Object 12"/>
          <p:cNvGraphicFramePr>
            <a:graphicFrameLocks noChangeAspect="1"/>
          </p:cNvGraphicFramePr>
          <p:nvPr/>
        </p:nvGraphicFramePr>
        <p:xfrm>
          <a:off x="3314700" y="1066800"/>
          <a:ext cx="2362200" cy="1804988"/>
        </p:xfrm>
        <a:graphic>
          <a:graphicData uri="http://schemas.openxmlformats.org/presentationml/2006/ole">
            <mc:AlternateContent xmlns:mc="http://schemas.openxmlformats.org/markup-compatibility/2006">
              <mc:Choice xmlns:v="urn:schemas-microsoft-com:vml" Requires="v">
                <p:oleObj name="Image" r:id="rId9" imgW="2343477" imgH="1790476" progId="">
                  <p:embed/>
                </p:oleObj>
              </mc:Choice>
              <mc:Fallback>
                <p:oleObj name="Image" r:id="rId9" imgW="2343477" imgH="1790476" progId="">
                  <p:embed/>
                  <p:pic>
                    <p:nvPicPr>
                      <p:cNvPr id="3075"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14700" y="10668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6" name="Object 13"/>
          <p:cNvGraphicFramePr>
            <a:graphicFrameLocks noChangeAspect="1"/>
          </p:cNvGraphicFramePr>
          <p:nvPr/>
        </p:nvGraphicFramePr>
        <p:xfrm>
          <a:off x="2933701" y="1066800"/>
          <a:ext cx="885825" cy="742950"/>
        </p:xfrm>
        <a:graphic>
          <a:graphicData uri="http://schemas.openxmlformats.org/presentationml/2006/ole">
            <mc:AlternateContent xmlns:mc="http://schemas.openxmlformats.org/markup-compatibility/2006">
              <mc:Choice xmlns:v="urn:schemas-microsoft-com:vml" Requires="v">
                <p:oleObj name="Image" r:id="rId11" imgW="885949" imgH="743054" progId="">
                  <p:embed/>
                </p:oleObj>
              </mc:Choice>
              <mc:Fallback>
                <p:oleObj name="Image" r:id="rId11" imgW="885949" imgH="743054" progId="">
                  <p:embed/>
                  <p:pic>
                    <p:nvPicPr>
                      <p:cNvPr id="3076"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33701" y="1066800"/>
                        <a:ext cx="8858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6" name="Rectangle 14"/>
          <p:cNvSpPr>
            <a:spLocks noChangeArrowheads="1"/>
          </p:cNvSpPr>
          <p:nvPr/>
        </p:nvSpPr>
        <p:spPr bwMode="auto">
          <a:xfrm>
            <a:off x="1233488" y="5715001"/>
            <a:ext cx="5410200" cy="830263"/>
          </a:xfrm>
          <a:prstGeom prst="rect">
            <a:avLst/>
          </a:prstGeom>
          <a:noFill/>
          <a:ln w="9525">
            <a:noFill/>
            <a:miter lim="800000"/>
            <a:headEnd/>
            <a:tailEnd/>
          </a:ln>
        </p:spPr>
        <p:txBody>
          <a:bodyPr wrap="none">
            <a:spAutoFit/>
          </a:bodyPr>
          <a:lstStyle/>
          <a:p>
            <a:pPr eaLnBrk="1" hangingPunct="1"/>
            <a:r>
              <a:rPr lang="ja-JP" altLang="en-US" sz="2400">
                <a:latin typeface="Times New Roman" pitchFamily="18" charset="0"/>
                <a:sym typeface="Wingdings" pitchFamily="2" charset="2"/>
              </a:rPr>
              <a:t>朝の光で周期</a:t>
            </a:r>
            <a:r>
              <a:rPr lang="en-US" altLang="ja-JP" sz="2400">
                <a:latin typeface="Times New Roman" pitchFamily="18" charset="0"/>
                <a:sym typeface="Wingdings" pitchFamily="2" charset="2"/>
              </a:rPr>
              <a:t>24</a:t>
            </a:r>
            <a:r>
              <a:rPr lang="ja-JP" altLang="en-US" sz="2400">
                <a:latin typeface="Times New Roman" pitchFamily="18" charset="0"/>
                <a:sym typeface="Wingdings" pitchFamily="2" charset="2"/>
              </a:rPr>
              <a:t>時間</a:t>
            </a:r>
            <a:r>
              <a:rPr lang="en-US" altLang="ja-JP" sz="2400">
                <a:latin typeface="Times New Roman" pitchFamily="18" charset="0"/>
                <a:sym typeface="Wingdings" pitchFamily="2" charset="2"/>
              </a:rPr>
              <a:t>10</a:t>
            </a:r>
            <a:r>
              <a:rPr lang="ja-JP" altLang="en-US" sz="2400">
                <a:latin typeface="Times New Roman" pitchFamily="18" charset="0"/>
                <a:sym typeface="Wingdings" pitchFamily="2" charset="2"/>
              </a:rPr>
              <a:t>分の生体時計は</a:t>
            </a:r>
          </a:p>
          <a:p>
            <a:pPr eaLnBrk="1" hangingPunct="1"/>
            <a:r>
              <a:rPr lang="ja-JP" altLang="en-US" sz="2400">
                <a:latin typeface="Times New Roman" pitchFamily="18" charset="0"/>
                <a:sym typeface="Wingdings" pitchFamily="2" charset="2"/>
              </a:rPr>
              <a:t>　　　毎日周期２４時間にリセット</a:t>
            </a:r>
          </a:p>
        </p:txBody>
      </p:sp>
      <p:sp>
        <p:nvSpPr>
          <p:cNvPr id="3087" name="Rectangle 15"/>
          <p:cNvSpPr>
            <a:spLocks noChangeArrowheads="1"/>
          </p:cNvSpPr>
          <p:nvPr/>
        </p:nvSpPr>
        <p:spPr bwMode="auto">
          <a:xfrm>
            <a:off x="9563101" y="3457575"/>
            <a:ext cx="1509713" cy="338138"/>
          </a:xfrm>
          <a:prstGeom prst="rect">
            <a:avLst/>
          </a:prstGeom>
          <a:noFill/>
          <a:ln w="9525">
            <a:noFill/>
            <a:miter lim="800000"/>
            <a:headEnd/>
            <a:tailEnd/>
          </a:ln>
        </p:spPr>
        <p:txBody>
          <a:bodyPr>
            <a:spAutoFit/>
          </a:bodyPr>
          <a:lstStyle/>
          <a:p>
            <a:pPr eaLnBrk="1" hangingPunct="1"/>
            <a:r>
              <a:rPr lang="en-US" altLang="ja-JP" sz="1600">
                <a:latin typeface="Times New Roman" pitchFamily="18" charset="0"/>
              </a:rPr>
              <a:t>←</a:t>
            </a:r>
            <a:r>
              <a:rPr lang="ja-JP" altLang="en-US" sz="1600">
                <a:latin typeface="Times New Roman" pitchFamily="18" charset="0"/>
              </a:rPr>
              <a:t>２４ｈ平均値</a:t>
            </a:r>
          </a:p>
        </p:txBody>
      </p:sp>
      <p:sp>
        <p:nvSpPr>
          <p:cNvPr id="3088" name="Rectangle 16"/>
          <p:cNvSpPr>
            <a:spLocks noChangeArrowheads="1"/>
          </p:cNvSpPr>
          <p:nvPr/>
        </p:nvSpPr>
        <p:spPr bwMode="auto">
          <a:xfrm>
            <a:off x="9639300" y="4724400"/>
            <a:ext cx="1409700" cy="338138"/>
          </a:xfrm>
          <a:prstGeom prst="rect">
            <a:avLst/>
          </a:prstGeom>
          <a:noFill/>
          <a:ln w="9525">
            <a:noFill/>
            <a:miter lim="800000"/>
            <a:headEnd/>
            <a:tailEnd/>
          </a:ln>
        </p:spPr>
        <p:txBody>
          <a:bodyPr>
            <a:spAutoFit/>
          </a:bodyPr>
          <a:lstStyle/>
          <a:p>
            <a:pPr eaLnBrk="1" hangingPunct="1"/>
            <a:r>
              <a:rPr lang="en-US" altLang="ja-JP" sz="1600">
                <a:latin typeface="Times New Roman" pitchFamily="18" charset="0"/>
              </a:rPr>
              <a:t>←</a:t>
            </a:r>
            <a:r>
              <a:rPr lang="ja-JP" altLang="en-US" sz="1600">
                <a:latin typeface="Times New Roman" pitchFamily="18" charset="0"/>
              </a:rPr>
              <a:t>２４ｈ平均値</a:t>
            </a:r>
          </a:p>
        </p:txBody>
      </p:sp>
      <p:sp>
        <p:nvSpPr>
          <p:cNvPr id="563217" name="Rectangle 17"/>
          <p:cNvSpPr>
            <a:spLocks noChangeArrowheads="1"/>
          </p:cNvSpPr>
          <p:nvPr/>
        </p:nvSpPr>
        <p:spPr bwMode="auto">
          <a:xfrm>
            <a:off x="1660525" y="2605088"/>
            <a:ext cx="8883650" cy="1446212"/>
          </a:xfrm>
          <a:prstGeom prst="rect">
            <a:avLst/>
          </a:prstGeom>
          <a:solidFill>
            <a:schemeClr val="bg1"/>
          </a:solidFill>
          <a:ln w="9525">
            <a:noFill/>
            <a:miter lim="800000"/>
            <a:headEnd/>
            <a:tailEnd/>
          </a:ln>
        </p:spPr>
        <p:txBody>
          <a:bodyPr wrap="none">
            <a:spAutoFit/>
          </a:bodyPr>
          <a:lstStyle/>
          <a:p>
            <a:pPr algn="ctr" eaLnBrk="1" hangingPunct="1"/>
            <a:r>
              <a:rPr lang="ja-JP" altLang="en-US" sz="4400"/>
              <a:t>さまざまなリズムを調節しているのが</a:t>
            </a:r>
          </a:p>
          <a:p>
            <a:pPr algn="ctr" eaLnBrk="1" hangingPunct="1"/>
            <a:r>
              <a:rPr lang="ja-JP" altLang="en-US" sz="4400"/>
              <a:t>　</a:t>
            </a:r>
            <a:r>
              <a:rPr lang="ja-JP" altLang="en-US" sz="4400">
                <a:solidFill>
                  <a:schemeClr val="accent2"/>
                </a:solidFill>
              </a:rPr>
              <a:t>生体時計</a:t>
            </a:r>
            <a:r>
              <a:rPr lang="ja-JP" altLang="en-US" sz="4400"/>
              <a:t>　です。</a:t>
            </a:r>
          </a:p>
        </p:txBody>
      </p:sp>
    </p:spTree>
    <p:extLst>
      <p:ext uri="{BB962C8B-B14F-4D97-AF65-F5344CB8AC3E}">
        <p14:creationId xmlns:p14="http://schemas.microsoft.com/office/powerpoint/2010/main" val="2345422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1024"/>
          <p:cNvGraphicFramePr>
            <a:graphicFrameLocks noChangeAspect="1"/>
          </p:cNvGraphicFramePr>
          <p:nvPr/>
        </p:nvGraphicFramePr>
        <p:xfrm>
          <a:off x="-1120140" y="1"/>
          <a:ext cx="8686800" cy="6480175"/>
        </p:xfrm>
        <a:graphic>
          <a:graphicData uri="http://schemas.openxmlformats.org/presentationml/2006/ole">
            <mc:AlternateContent xmlns:mc="http://schemas.openxmlformats.org/markup-compatibility/2006">
              <mc:Choice xmlns:v="urn:schemas-microsoft-com:vml" Requires="v">
                <p:oleObj name="ｽﾗｲﾄﾞ" r:id="rId3" imgW="4533840" imgH="3390840" progId="PowerPoint.Slide.8">
                  <p:embed/>
                </p:oleObj>
              </mc:Choice>
              <mc:Fallback>
                <p:oleObj name="ｽﾗｲﾄﾞ" r:id="rId3" imgW="4533840" imgH="3390840" progId="PowerPoint.Slide.8">
                  <p:embed/>
                  <p:pic>
                    <p:nvPicPr>
                      <p:cNvPr id="46082"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140" y="1"/>
                        <a:ext cx="8686800" cy="648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46083" name="Rectangle 3"/>
          <p:cNvSpPr>
            <a:spLocks noChangeArrowheads="1"/>
          </p:cNvSpPr>
          <p:nvPr/>
        </p:nvSpPr>
        <p:spPr bwMode="auto">
          <a:xfrm>
            <a:off x="1052061" y="6457949"/>
            <a:ext cx="3151187" cy="400050"/>
          </a:xfrm>
          <a:prstGeom prst="rect">
            <a:avLst/>
          </a:prstGeom>
          <a:noFill/>
          <a:ln w="9525">
            <a:noFill/>
            <a:miter lim="800000"/>
            <a:headEnd/>
            <a:tailEnd/>
          </a:ln>
        </p:spPr>
        <p:txBody>
          <a:bodyPr wrap="none">
            <a:spAutoFit/>
          </a:bodyPr>
          <a:lstStyle/>
          <a:p>
            <a:pPr defTabSz="912813"/>
            <a:r>
              <a:rPr lang="en-US" altLang="ja-JP" sz="2000" dirty="0">
                <a:latin typeface="Times New Roman" pitchFamily="18" charset="0"/>
              </a:rPr>
              <a:t>NEWSWEEK</a:t>
            </a:r>
            <a:r>
              <a:rPr lang="ja-JP" altLang="en-US" sz="2000" dirty="0">
                <a:latin typeface="Times New Roman" pitchFamily="18" charset="0"/>
              </a:rPr>
              <a:t>　</a:t>
            </a:r>
            <a:r>
              <a:rPr lang="en-US" altLang="ja-JP" sz="2000" dirty="0">
                <a:latin typeface="Times New Roman" pitchFamily="18" charset="0"/>
              </a:rPr>
              <a:t>1998</a:t>
            </a:r>
            <a:r>
              <a:rPr lang="ja-JP" altLang="en-US" sz="2000" dirty="0">
                <a:latin typeface="Times New Roman" pitchFamily="18" charset="0"/>
              </a:rPr>
              <a:t>．</a:t>
            </a:r>
            <a:r>
              <a:rPr lang="en-US" altLang="ja-JP" sz="2000" dirty="0">
                <a:latin typeface="Times New Roman" pitchFamily="18" charset="0"/>
              </a:rPr>
              <a:t>9</a:t>
            </a:r>
            <a:r>
              <a:rPr lang="ja-JP" altLang="en-US" sz="2000" dirty="0">
                <a:latin typeface="Times New Roman" pitchFamily="18" charset="0"/>
              </a:rPr>
              <a:t>．</a:t>
            </a:r>
            <a:r>
              <a:rPr lang="en-US" altLang="ja-JP" sz="2000" dirty="0">
                <a:latin typeface="Times New Roman" pitchFamily="18" charset="0"/>
              </a:rPr>
              <a:t>30</a:t>
            </a:r>
          </a:p>
        </p:txBody>
      </p:sp>
      <p:sp>
        <p:nvSpPr>
          <p:cNvPr id="46084" name="Rectangle 4"/>
          <p:cNvSpPr>
            <a:spLocks noChangeArrowheads="1"/>
          </p:cNvSpPr>
          <p:nvPr/>
        </p:nvSpPr>
        <p:spPr bwMode="auto">
          <a:xfrm>
            <a:off x="5106172" y="791937"/>
            <a:ext cx="1296441" cy="307777"/>
          </a:xfrm>
          <a:prstGeom prst="rect">
            <a:avLst/>
          </a:prstGeom>
          <a:solidFill>
            <a:srgbClr val="C0C0C0"/>
          </a:solidFill>
          <a:ln w="9525" algn="ctr">
            <a:noFill/>
            <a:miter lim="800000"/>
            <a:headEnd/>
            <a:tailEnd/>
          </a:ln>
        </p:spPr>
        <p:txBody>
          <a:bodyPr wrap="square">
            <a:spAutoFit/>
          </a:bodyPr>
          <a:lstStyle/>
          <a:p>
            <a:pPr algn="ctr" defTabSz="912813"/>
            <a:r>
              <a:rPr lang="en-US" altLang="ja-JP" sz="1400" dirty="0"/>
              <a:t>24</a:t>
            </a:r>
            <a:r>
              <a:rPr lang="ja-JP" altLang="en-US" sz="1400" dirty="0"/>
              <a:t>時間</a:t>
            </a:r>
            <a:r>
              <a:rPr lang="en-US" altLang="ja-JP" sz="1400" dirty="0"/>
              <a:t>10</a:t>
            </a:r>
            <a:r>
              <a:rPr lang="ja-JP" altLang="en-US" sz="1400" dirty="0"/>
              <a:t>分</a:t>
            </a:r>
          </a:p>
        </p:txBody>
      </p:sp>
      <p:sp>
        <p:nvSpPr>
          <p:cNvPr id="4" name="テキスト ボックス 3">
            <a:extLst>
              <a:ext uri="{FF2B5EF4-FFF2-40B4-BE49-F238E27FC236}">
                <a16:creationId xmlns:a16="http://schemas.microsoft.com/office/drawing/2014/main" id="{B8491A37-EA79-560F-A580-BF80E98836F6}"/>
              </a:ext>
            </a:extLst>
          </p:cNvPr>
          <p:cNvSpPr txBox="1"/>
          <p:nvPr/>
        </p:nvSpPr>
        <p:spPr>
          <a:xfrm>
            <a:off x="6402613" y="1891650"/>
            <a:ext cx="5548595" cy="3908762"/>
          </a:xfrm>
          <a:prstGeom prst="rect">
            <a:avLst/>
          </a:prstGeom>
          <a:noFill/>
        </p:spPr>
        <p:txBody>
          <a:bodyPr wrap="square">
            <a:spAutoFit/>
          </a:bodyPr>
          <a:lstStyle/>
          <a:p>
            <a:r>
              <a:rPr kumimoji="1" lang="ja-JP" altLang="en-US" sz="3200" b="1" dirty="0"/>
              <a:t>生体時計の性質</a:t>
            </a:r>
            <a:endParaRPr kumimoji="1" lang="en-US" altLang="ja-JP" sz="3200" b="1" dirty="0"/>
          </a:p>
          <a:p>
            <a:endParaRPr lang="en-US" altLang="ja-JP" sz="2400" dirty="0"/>
          </a:p>
          <a:p>
            <a:r>
              <a:rPr kumimoji="1" lang="ja-JP" altLang="en-US" sz="2400" b="1" dirty="0">
                <a:solidFill>
                  <a:srgbClr val="FF0000"/>
                </a:solidFill>
              </a:rPr>
              <a:t>・周期が</a:t>
            </a:r>
            <a:r>
              <a:rPr kumimoji="1" lang="en-US" altLang="ja-JP" sz="2400" b="1" dirty="0">
                <a:solidFill>
                  <a:srgbClr val="FF0000"/>
                </a:solidFill>
              </a:rPr>
              <a:t>24</a:t>
            </a:r>
            <a:r>
              <a:rPr kumimoji="1" lang="ja-JP" altLang="en-US" sz="2400" b="1" dirty="0">
                <a:solidFill>
                  <a:srgbClr val="FF0000"/>
                </a:solidFill>
              </a:rPr>
              <a:t>時間よりもやや長い。</a:t>
            </a:r>
            <a:endParaRPr kumimoji="1" lang="en-US" altLang="ja-JP" sz="2400" b="1" dirty="0">
              <a:solidFill>
                <a:srgbClr val="FF0000"/>
              </a:solidFill>
            </a:endParaRPr>
          </a:p>
          <a:p>
            <a:endParaRPr kumimoji="1" lang="en-US" altLang="ja-JP" sz="800" b="1" dirty="0">
              <a:solidFill>
                <a:srgbClr val="FF0000"/>
              </a:solidFill>
            </a:endParaRPr>
          </a:p>
          <a:p>
            <a:r>
              <a:rPr lang="ja-JP" altLang="en-US" sz="2400" b="1" dirty="0">
                <a:solidFill>
                  <a:srgbClr val="FF0000"/>
                </a:solidFill>
              </a:rPr>
              <a:t>・朝の光（最低体温後の光）で周期が</a:t>
            </a:r>
            <a:endParaRPr lang="en-US" altLang="ja-JP" sz="2400" b="1" dirty="0">
              <a:solidFill>
                <a:srgbClr val="FF0000"/>
              </a:solidFill>
            </a:endParaRPr>
          </a:p>
          <a:p>
            <a:r>
              <a:rPr lang="ja-JP" altLang="en-US" sz="2400" b="1" dirty="0">
                <a:solidFill>
                  <a:srgbClr val="FF0000"/>
                </a:solidFill>
              </a:rPr>
              <a:t>　短くなって、地球の時刻と合う。</a:t>
            </a:r>
            <a:endParaRPr lang="en-US" altLang="ja-JP" sz="2400" b="1" dirty="0">
              <a:solidFill>
                <a:srgbClr val="FF0000"/>
              </a:solidFill>
            </a:endParaRPr>
          </a:p>
          <a:p>
            <a:endParaRPr lang="en-US" altLang="ja-JP" sz="800" b="1" dirty="0">
              <a:solidFill>
                <a:srgbClr val="FF0000"/>
              </a:solidFill>
            </a:endParaRPr>
          </a:p>
          <a:p>
            <a:r>
              <a:rPr kumimoji="1" lang="ja-JP" altLang="en-US" sz="2400" b="1" dirty="0">
                <a:solidFill>
                  <a:srgbClr val="FF0000"/>
                </a:solidFill>
              </a:rPr>
              <a:t>・夜の光</a:t>
            </a:r>
            <a:r>
              <a:rPr lang="ja-JP" altLang="en-US" sz="2400" b="1" dirty="0">
                <a:solidFill>
                  <a:srgbClr val="FF0000"/>
                </a:solidFill>
              </a:rPr>
              <a:t>（最低体温前の光）には生体</a:t>
            </a:r>
            <a:endParaRPr lang="en-US" altLang="ja-JP" sz="2400" b="1" dirty="0">
              <a:solidFill>
                <a:srgbClr val="FF0000"/>
              </a:solidFill>
            </a:endParaRPr>
          </a:p>
          <a:p>
            <a:r>
              <a:rPr lang="ja-JP" altLang="en-US" sz="2400" b="1" dirty="0">
                <a:solidFill>
                  <a:srgbClr val="FF0000"/>
                </a:solidFill>
              </a:rPr>
              <a:t>　時計の周期を伸ばす働きがある。</a:t>
            </a:r>
            <a:endParaRPr lang="en-US" altLang="ja-JP" sz="2400" b="1" dirty="0">
              <a:solidFill>
                <a:srgbClr val="FF0000"/>
              </a:solidFill>
            </a:endParaRPr>
          </a:p>
          <a:p>
            <a:endParaRPr lang="en-US" altLang="ja-JP" sz="800" b="1" dirty="0">
              <a:solidFill>
                <a:srgbClr val="FF0000"/>
              </a:solidFill>
            </a:endParaRPr>
          </a:p>
          <a:p>
            <a:r>
              <a:rPr kumimoji="1" lang="ja-JP" altLang="en-US" sz="2400" b="1" dirty="0">
                <a:solidFill>
                  <a:srgbClr val="FF0000"/>
                </a:solidFill>
              </a:rPr>
              <a:t>・だから地球で暮らすには、朝日を浴</a:t>
            </a:r>
            <a:endParaRPr kumimoji="1" lang="en-US" altLang="ja-JP" sz="2400" b="1" dirty="0">
              <a:solidFill>
                <a:srgbClr val="FF0000"/>
              </a:solidFill>
            </a:endParaRPr>
          </a:p>
          <a:p>
            <a:r>
              <a:rPr lang="ja-JP" altLang="en-US" sz="2400" b="1" dirty="0">
                <a:solidFill>
                  <a:srgbClr val="FF0000"/>
                </a:solidFill>
              </a:rPr>
              <a:t>　</a:t>
            </a:r>
            <a:r>
              <a:rPr kumimoji="1" lang="ja-JP" altLang="en-US" sz="2400" b="1" dirty="0">
                <a:solidFill>
                  <a:srgbClr val="FF0000"/>
                </a:solidFill>
              </a:rPr>
              <a:t>びて、夜は暗くしておくことが大切</a:t>
            </a:r>
            <a:r>
              <a:rPr kumimoji="1" lang="ja-JP" altLang="en-US" sz="2400" dirty="0"/>
              <a:t>。</a:t>
            </a:r>
          </a:p>
        </p:txBody>
      </p:sp>
    </p:spTree>
    <p:extLst>
      <p:ext uri="{BB962C8B-B14F-4D97-AF65-F5344CB8AC3E}">
        <p14:creationId xmlns:p14="http://schemas.microsoft.com/office/powerpoint/2010/main" val="2495982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1127449" y="188639"/>
          <a:ext cx="9937103" cy="6321008"/>
        </p:xfrm>
        <a:graphic>
          <a:graphicData uri="http://schemas.openxmlformats.org/drawingml/2006/table">
            <a:tbl>
              <a:tblPr/>
              <a:tblGrid>
                <a:gridCol w="2208245">
                  <a:extLst>
                    <a:ext uri="{9D8B030D-6E8A-4147-A177-3AD203B41FA5}">
                      <a16:colId xmlns:a16="http://schemas.microsoft.com/office/drawing/2014/main" val="20000"/>
                    </a:ext>
                  </a:extLst>
                </a:gridCol>
                <a:gridCol w="2576286">
                  <a:extLst>
                    <a:ext uri="{9D8B030D-6E8A-4147-A177-3AD203B41FA5}">
                      <a16:colId xmlns:a16="http://schemas.microsoft.com/office/drawing/2014/main" val="20001"/>
                    </a:ext>
                  </a:extLst>
                </a:gridCol>
                <a:gridCol w="5152572">
                  <a:extLst>
                    <a:ext uri="{9D8B030D-6E8A-4147-A177-3AD203B41FA5}">
                      <a16:colId xmlns:a16="http://schemas.microsoft.com/office/drawing/2014/main" val="20002"/>
                    </a:ext>
                  </a:extLst>
                </a:gridCol>
              </a:tblGrid>
              <a:tr h="393568">
                <a:tc>
                  <a:txBody>
                    <a:bodyPr/>
                    <a:lstStyle/>
                    <a:p>
                      <a:pPr algn="ctr" fontAlgn="ctr">
                        <a:spcAft>
                          <a:spcPts val="0"/>
                        </a:spcAft>
                      </a:pPr>
                      <a:r>
                        <a:rPr lang="ja-JP" sz="1400" b="1" kern="1200" dirty="0">
                          <a:latin typeface="ＭＳ ゴシック" pitchFamily="49" charset="-128"/>
                          <a:ea typeface="ＭＳ ゴシック" pitchFamily="49" charset="-128"/>
                          <a:cs typeface="Arial"/>
                        </a:rPr>
                        <a:t>報告者（報告年）</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ctr">
                        <a:spcAft>
                          <a:spcPts val="0"/>
                        </a:spcAft>
                      </a:pPr>
                      <a:r>
                        <a:rPr lang="ja-JP" sz="1400" b="1" kern="1200" dirty="0">
                          <a:latin typeface="ＭＳ ゴシック" pitchFamily="49" charset="-128"/>
                          <a:ea typeface="ＭＳ ゴシック" pitchFamily="49" charset="-128"/>
                          <a:cs typeface="Arial"/>
                        </a:rPr>
                        <a:t>対　象 </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fontAlgn="ctr">
                        <a:spcAft>
                          <a:spcPts val="0"/>
                        </a:spcAft>
                      </a:pPr>
                      <a:r>
                        <a:rPr lang="ja-JP" sz="1400" b="1" kern="1200">
                          <a:latin typeface="ＭＳ ゴシック" pitchFamily="49" charset="-128"/>
                          <a:ea typeface="ＭＳ ゴシック" pitchFamily="49" charset="-128"/>
                          <a:cs typeface="Arial"/>
                        </a:rPr>
                        <a:t>夜型では・・・・ </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83260">
                <a:tc>
                  <a:txBody>
                    <a:bodyPr/>
                    <a:lstStyle/>
                    <a:p>
                      <a:pPr algn="l" fontAlgn="ctr">
                        <a:spcAft>
                          <a:spcPts val="0"/>
                        </a:spcAft>
                      </a:pPr>
                      <a:r>
                        <a:rPr lang="en-US" altLang="ja-JP" sz="1400" b="1" kern="1200" dirty="0" err="1">
                          <a:latin typeface="ＭＳ ゴシック" pitchFamily="49" charset="-128"/>
                          <a:ea typeface="ＭＳ ゴシック" pitchFamily="49" charset="-128"/>
                          <a:cs typeface="Arial"/>
                        </a:rPr>
                        <a:t>Giannotti</a:t>
                      </a:r>
                      <a:r>
                        <a:rPr lang="en-US" altLang="ja-JP" sz="1400" b="1" kern="1200" dirty="0">
                          <a:latin typeface="ＭＳ ゴシック" pitchFamily="49" charset="-128"/>
                          <a:ea typeface="ＭＳ ゴシック" pitchFamily="49" charset="-128"/>
                          <a:cs typeface="Arial"/>
                        </a:rPr>
                        <a:t> </a:t>
                      </a:r>
                      <a:r>
                        <a:rPr lang="ja-JP" altLang="en-US" sz="1400" b="1" kern="1200" dirty="0">
                          <a:latin typeface="ＭＳ ゴシック" pitchFamily="49" charset="-128"/>
                          <a:ea typeface="ＭＳ ゴシック" pitchFamily="49" charset="-128"/>
                          <a:cs typeface="Arial"/>
                        </a:rPr>
                        <a:t>ら</a:t>
                      </a:r>
                      <a:r>
                        <a:rPr lang="en-US" sz="1400" b="1" kern="1200" dirty="0">
                          <a:latin typeface="ＭＳ ゴシック" pitchFamily="49" charset="-128"/>
                          <a:ea typeface="ＭＳ ゴシック" pitchFamily="49" charset="-128"/>
                          <a:cs typeface="Arial"/>
                        </a:rPr>
                        <a:t> </a:t>
                      </a:r>
                      <a:r>
                        <a:rPr lang="ja-JP" sz="1400" b="1" kern="1200" dirty="0">
                          <a:latin typeface="ＭＳ ゴシック" pitchFamily="49" charset="-128"/>
                          <a:ea typeface="ＭＳ ゴシック" pitchFamily="49" charset="-128"/>
                          <a:cs typeface="Arial"/>
                        </a:rPr>
                        <a:t>（</a:t>
                      </a:r>
                      <a:r>
                        <a:rPr lang="en-US" sz="1400" b="1" kern="1200" dirty="0">
                          <a:latin typeface="ＭＳ ゴシック" pitchFamily="49" charset="-128"/>
                          <a:ea typeface="ＭＳ ゴシック" pitchFamily="49" charset="-128"/>
                          <a:cs typeface="Arial"/>
                        </a:rPr>
                        <a:t>2002</a:t>
                      </a:r>
                      <a:r>
                        <a:rPr lang="ja-JP"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イタリアの高校生</a:t>
                      </a:r>
                      <a:r>
                        <a:rPr lang="en-US" sz="1400" b="1" kern="1200">
                          <a:latin typeface="ＭＳ ゴシック" pitchFamily="49" charset="-128"/>
                          <a:ea typeface="ＭＳ ゴシック" pitchFamily="49" charset="-128"/>
                          <a:cs typeface="Arial"/>
                        </a:rPr>
                        <a:t> 6,631</a:t>
                      </a:r>
                      <a:r>
                        <a:rPr lang="ja-JP" sz="1400" b="1" kern="1200">
                          <a:latin typeface="ＭＳ ゴシック" pitchFamily="49" charset="-128"/>
                          <a:ea typeface="ＭＳ ゴシック" pitchFamily="49" charset="-128"/>
                          <a:cs typeface="Arial"/>
                        </a:rPr>
                        <a:t>人</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dirty="0">
                          <a:solidFill>
                            <a:srgbClr val="FF0000"/>
                          </a:solidFill>
                          <a:latin typeface="ＭＳ ゴシック" pitchFamily="49" charset="-128"/>
                          <a:ea typeface="ＭＳ ゴシック" pitchFamily="49" charset="-128"/>
                          <a:cs typeface="Arial"/>
                        </a:rPr>
                        <a:t>注意力</a:t>
                      </a:r>
                      <a:r>
                        <a:rPr lang="ja-JP" sz="1400" b="1" kern="1200" dirty="0">
                          <a:latin typeface="ＭＳ ゴシック" pitchFamily="49" charset="-128"/>
                          <a:ea typeface="ＭＳ ゴシック" pitchFamily="49" charset="-128"/>
                          <a:cs typeface="Arial"/>
                        </a:rPr>
                        <a:t>が悪く、成績が悪く、</a:t>
                      </a:r>
                      <a:r>
                        <a:rPr lang="ja-JP" sz="1400" b="1" kern="1200" dirty="0">
                          <a:solidFill>
                            <a:srgbClr val="FF0000"/>
                          </a:solidFill>
                          <a:latin typeface="ＭＳ ゴシック" pitchFamily="49" charset="-128"/>
                          <a:ea typeface="ＭＳ ゴシック" pitchFamily="49" charset="-128"/>
                          <a:cs typeface="Arial"/>
                        </a:rPr>
                        <a:t>イライラ</a:t>
                      </a:r>
                      <a:r>
                        <a:rPr lang="ja-JP" sz="1400" b="1" kern="1200" dirty="0">
                          <a:latin typeface="ＭＳ ゴシック" pitchFamily="49" charset="-128"/>
                          <a:ea typeface="ＭＳ ゴシック" pitchFamily="49" charset="-128"/>
                          <a:cs typeface="Arial"/>
                        </a:rPr>
                        <a:t>しやすい。</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Wolfson</a:t>
                      </a:r>
                      <a:r>
                        <a:rPr lang="en-US" sz="1400" b="1" kern="1200" dirty="0">
                          <a:latin typeface="ＭＳ ゴシック" pitchFamily="49" charset="-128"/>
                          <a:ea typeface="ＭＳ ゴシック" pitchFamily="49" charset="-128"/>
                          <a:cs typeface="Arial"/>
                        </a:rPr>
                        <a:t> </a:t>
                      </a:r>
                      <a:r>
                        <a:rPr lang="ja-JP" altLang="en-US" sz="1400" b="1" kern="1200" dirty="0">
                          <a:latin typeface="ＭＳ ゴシック" pitchFamily="49" charset="-128"/>
                          <a:ea typeface="ＭＳ ゴシック" pitchFamily="49" charset="-128"/>
                          <a:cs typeface="Arial"/>
                        </a:rPr>
                        <a:t>ら</a:t>
                      </a:r>
                      <a:r>
                        <a:rPr lang="en-US" sz="1400" b="1" kern="1200" dirty="0">
                          <a:latin typeface="ＭＳ ゴシック" pitchFamily="49" charset="-128"/>
                          <a:ea typeface="ＭＳ ゴシック" pitchFamily="49" charset="-128"/>
                          <a:cs typeface="Arial"/>
                        </a:rPr>
                        <a:t> (2003)</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中学生から大学生</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dirty="0">
                          <a:solidFill>
                            <a:srgbClr val="FF0000"/>
                          </a:solidFill>
                          <a:latin typeface="ＭＳ ゴシック" pitchFamily="49" charset="-128"/>
                          <a:ea typeface="ＭＳ ゴシック" pitchFamily="49" charset="-128"/>
                          <a:cs typeface="Arial"/>
                        </a:rPr>
                        <a:t>学力</a:t>
                      </a:r>
                      <a:r>
                        <a:rPr lang="ja-JP" sz="1400" b="1" kern="1200" dirty="0">
                          <a:latin typeface="ＭＳ ゴシック" pitchFamily="49" charset="-128"/>
                          <a:ea typeface="ＭＳ ゴシック" pitchFamily="49" charset="-128"/>
                          <a:cs typeface="Arial"/>
                        </a:rPr>
                        <a:t>低下。</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Gau</a:t>
                      </a:r>
                      <a:r>
                        <a:rPr lang="en-US" sz="1400" b="1" kern="1200" dirty="0">
                          <a:latin typeface="ＭＳ ゴシック" pitchFamily="49" charset="-128"/>
                          <a:ea typeface="ＭＳ ゴシック" pitchFamily="49" charset="-128"/>
                          <a:cs typeface="Arial"/>
                        </a:rPr>
                        <a:t> </a:t>
                      </a:r>
                      <a:r>
                        <a:rPr lang="ja-JP" altLang="en-US" sz="1400" b="1" kern="1200" dirty="0">
                          <a:latin typeface="ＭＳ ゴシック" pitchFamily="49" charset="-128"/>
                          <a:ea typeface="ＭＳ ゴシック" pitchFamily="49" charset="-128"/>
                          <a:cs typeface="Arial"/>
                        </a:rPr>
                        <a:t>ら</a:t>
                      </a:r>
                      <a:r>
                        <a:rPr lang="ja-JP" sz="1400" b="1" kern="1200" dirty="0">
                          <a:latin typeface="ＭＳ ゴシック" pitchFamily="49" charset="-128"/>
                          <a:ea typeface="ＭＳ ゴシック" pitchFamily="49" charset="-128"/>
                          <a:cs typeface="Arial"/>
                        </a:rPr>
                        <a:t>（</a:t>
                      </a:r>
                      <a:r>
                        <a:rPr lang="en-US" sz="1400" b="1" kern="1200" dirty="0">
                          <a:latin typeface="ＭＳ ゴシック" pitchFamily="49" charset="-128"/>
                          <a:ea typeface="ＭＳ ゴシック" pitchFamily="49" charset="-128"/>
                          <a:cs typeface="Arial"/>
                        </a:rPr>
                        <a:t>2004</a:t>
                      </a:r>
                      <a:r>
                        <a:rPr lang="ja-JP" sz="1400" b="1" kern="1200" dirty="0">
                          <a:latin typeface="ＭＳ ゴシック" pitchFamily="49" charset="-128"/>
                          <a:ea typeface="ＭＳ ゴシック" pitchFamily="49" charset="-128"/>
                          <a:cs typeface="Arial"/>
                        </a:rPr>
                        <a:t>） </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台湾の</a:t>
                      </a:r>
                      <a:r>
                        <a:rPr lang="en-US" sz="1400" b="1" kern="1200">
                          <a:latin typeface="ＭＳ ゴシック" pitchFamily="49" charset="-128"/>
                          <a:ea typeface="ＭＳ ゴシック" pitchFamily="49" charset="-128"/>
                          <a:cs typeface="Arial"/>
                        </a:rPr>
                        <a:t>4</a:t>
                      </a:r>
                      <a:r>
                        <a:rPr lang="ja-JP" sz="1400" b="1" kern="1200">
                          <a:latin typeface="ＭＳ ゴシック" pitchFamily="49" charset="-128"/>
                          <a:ea typeface="ＭＳ ゴシック" pitchFamily="49" charset="-128"/>
                          <a:cs typeface="Arial"/>
                        </a:rPr>
                        <a:t>～</a:t>
                      </a:r>
                      <a:r>
                        <a:rPr lang="en-US" sz="1400" b="1" kern="1200">
                          <a:latin typeface="ＭＳ ゴシック" pitchFamily="49" charset="-128"/>
                          <a:ea typeface="ＭＳ ゴシック" pitchFamily="49" charset="-128"/>
                          <a:cs typeface="Arial"/>
                        </a:rPr>
                        <a:t>8</a:t>
                      </a:r>
                      <a:r>
                        <a:rPr lang="ja-JP" sz="1400" b="1" kern="1200">
                          <a:latin typeface="ＭＳ ゴシック" pitchFamily="49" charset="-128"/>
                          <a:ea typeface="ＭＳ ゴシック" pitchFamily="49" charset="-128"/>
                          <a:cs typeface="Arial"/>
                        </a:rPr>
                        <a:t>年生</a:t>
                      </a:r>
                      <a:r>
                        <a:rPr lang="en-US" sz="1400" b="1" kern="1200">
                          <a:latin typeface="ＭＳ ゴシック" pitchFamily="49" charset="-128"/>
                          <a:ea typeface="ＭＳ ゴシック" pitchFamily="49" charset="-128"/>
                          <a:cs typeface="Arial"/>
                        </a:rPr>
                        <a:t> 1,572</a:t>
                      </a:r>
                      <a:r>
                        <a:rPr lang="ja-JP" sz="1400" b="1" kern="1200">
                          <a:latin typeface="ＭＳ ゴシック" pitchFamily="49" charset="-128"/>
                          <a:ea typeface="ＭＳ ゴシック" pitchFamily="49" charset="-128"/>
                          <a:cs typeface="Arial"/>
                        </a:rPr>
                        <a:t>人</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en-US" sz="1400" b="1" kern="1200" dirty="0">
                          <a:latin typeface="ＭＳ ゴシック" pitchFamily="49" charset="-128"/>
                          <a:ea typeface="ＭＳ ゴシック" pitchFamily="49" charset="-128"/>
                          <a:cs typeface="Arial"/>
                        </a:rPr>
                        <a:t>moodiness</a:t>
                      </a:r>
                      <a:r>
                        <a:rPr lang="ja-JP" sz="1400" b="1" kern="1200" dirty="0">
                          <a:latin typeface="ＭＳ ゴシック" pitchFamily="49" charset="-128"/>
                          <a:ea typeface="ＭＳ ゴシック" pitchFamily="49" charset="-128"/>
                          <a:cs typeface="Arial"/>
                        </a:rPr>
                        <a:t>（</a:t>
                      </a:r>
                      <a:r>
                        <a:rPr lang="ja-JP" sz="1400" b="1" kern="1200" dirty="0">
                          <a:solidFill>
                            <a:srgbClr val="FF0000"/>
                          </a:solidFill>
                          <a:latin typeface="ＭＳ ゴシック" pitchFamily="49" charset="-128"/>
                          <a:ea typeface="ＭＳ ゴシック" pitchFamily="49" charset="-128"/>
                          <a:cs typeface="Arial"/>
                        </a:rPr>
                        <a:t>気難しさ、むら気、不機嫌</a:t>
                      </a:r>
                      <a:r>
                        <a:rPr lang="ja-JP" sz="1400" b="1" kern="1200" dirty="0">
                          <a:latin typeface="ＭＳ ゴシック" pitchFamily="49" charset="-128"/>
                          <a:ea typeface="ＭＳ ゴシック" pitchFamily="49" charset="-128"/>
                          <a:cs typeface="Arial"/>
                        </a:rPr>
                        <a:t>）との関連が男子で強い。</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83260">
                <a:tc>
                  <a:txBody>
                    <a:bodyPr/>
                    <a:lstStyle/>
                    <a:p>
                      <a:pPr algn="l" fontAlgn="ctr">
                        <a:spcAft>
                          <a:spcPts val="0"/>
                        </a:spcAft>
                      </a:pPr>
                      <a:r>
                        <a:rPr lang="ja-JP" sz="1400" b="1" kern="1200" dirty="0">
                          <a:latin typeface="ＭＳ ゴシック" pitchFamily="49" charset="-128"/>
                          <a:ea typeface="ＭＳ ゴシック" pitchFamily="49" charset="-128"/>
                          <a:cs typeface="Arial"/>
                        </a:rPr>
                        <a:t>原田哲夫（</a:t>
                      </a:r>
                      <a:r>
                        <a:rPr lang="en-US" sz="1400" b="1" kern="1200" dirty="0">
                          <a:latin typeface="ＭＳ ゴシック" pitchFamily="49" charset="-128"/>
                          <a:ea typeface="ＭＳ ゴシック" pitchFamily="49" charset="-128"/>
                          <a:cs typeface="Arial"/>
                        </a:rPr>
                        <a:t>2004</a:t>
                      </a:r>
                      <a:r>
                        <a:rPr lang="ja-JP"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高知の中学生</a:t>
                      </a:r>
                      <a:r>
                        <a:rPr lang="en-US" sz="1400" b="1" kern="1200">
                          <a:latin typeface="ＭＳ ゴシック" pitchFamily="49" charset="-128"/>
                          <a:ea typeface="ＭＳ ゴシック" pitchFamily="49" charset="-128"/>
                          <a:cs typeface="Arial"/>
                        </a:rPr>
                        <a:t> 613</a:t>
                      </a:r>
                      <a:r>
                        <a:rPr lang="ja-JP" sz="1400" b="1" kern="1200">
                          <a:latin typeface="ＭＳ ゴシック" pitchFamily="49" charset="-128"/>
                          <a:ea typeface="ＭＳ ゴシック" pitchFamily="49" charset="-128"/>
                          <a:cs typeface="Arial"/>
                        </a:rPr>
                        <a:t>人</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dirty="0">
                          <a:latin typeface="ＭＳ ゴシック" pitchFamily="49" charset="-128"/>
                          <a:ea typeface="ＭＳ ゴシック" pitchFamily="49" charset="-128"/>
                          <a:cs typeface="Arial"/>
                        </a:rPr>
                        <a:t>「</a:t>
                      </a:r>
                      <a:r>
                        <a:rPr lang="ja-JP" sz="1400" b="1" kern="1200" dirty="0">
                          <a:solidFill>
                            <a:srgbClr val="FF0000"/>
                          </a:solidFill>
                          <a:latin typeface="ＭＳ ゴシック" pitchFamily="49" charset="-128"/>
                          <a:ea typeface="ＭＳ ゴシック" pitchFamily="49" charset="-128"/>
                          <a:cs typeface="Arial"/>
                        </a:rPr>
                        <a:t>落ち込む</a:t>
                      </a:r>
                      <a:r>
                        <a:rPr lang="ja-JP" sz="1400" b="1" kern="1200" dirty="0">
                          <a:latin typeface="ＭＳ ゴシック" pitchFamily="49" charset="-128"/>
                          <a:ea typeface="ＭＳ ゴシック" pitchFamily="49" charset="-128"/>
                          <a:cs typeface="Arial"/>
                        </a:rPr>
                        <a:t>」と「イライラ」の頻度が高まる。</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Caci</a:t>
                      </a:r>
                      <a:r>
                        <a:rPr lang="en-US" sz="1400" b="1" kern="1200" dirty="0">
                          <a:latin typeface="ＭＳ ゴシック" pitchFamily="49" charset="-128"/>
                          <a:ea typeface="ＭＳ ゴシック" pitchFamily="49" charset="-128"/>
                          <a:cs typeface="Arial"/>
                        </a:rPr>
                        <a:t> </a:t>
                      </a:r>
                      <a:r>
                        <a:rPr lang="ja-JP" altLang="en-US" sz="1400" b="1" kern="1200" dirty="0">
                          <a:latin typeface="ＭＳ ゴシック" pitchFamily="49" charset="-128"/>
                          <a:ea typeface="ＭＳ ゴシック" pitchFamily="49" charset="-128"/>
                          <a:cs typeface="Arial"/>
                        </a:rPr>
                        <a:t>ら</a:t>
                      </a:r>
                      <a:r>
                        <a:rPr lang="en-US" sz="1400" b="1" kern="1200" dirty="0">
                          <a:latin typeface="ＭＳ ゴシック" pitchFamily="49" charset="-128"/>
                          <a:ea typeface="ＭＳ ゴシック" pitchFamily="49" charset="-128"/>
                          <a:cs typeface="Arial"/>
                        </a:rPr>
                        <a:t> </a:t>
                      </a:r>
                      <a:r>
                        <a:rPr lang="ja-JP" sz="1400" b="1" kern="1200" dirty="0">
                          <a:latin typeface="ＭＳ ゴシック" pitchFamily="49" charset="-128"/>
                          <a:ea typeface="ＭＳ ゴシック" pitchFamily="49" charset="-128"/>
                          <a:cs typeface="Arial"/>
                        </a:rPr>
                        <a:t>（</a:t>
                      </a:r>
                      <a:r>
                        <a:rPr lang="en-US" sz="1400" b="1" kern="1200" dirty="0">
                          <a:latin typeface="ＭＳ ゴシック" pitchFamily="49" charset="-128"/>
                          <a:ea typeface="ＭＳ ゴシック" pitchFamily="49" charset="-128"/>
                          <a:cs typeface="Arial"/>
                        </a:rPr>
                        <a:t>2005</a:t>
                      </a:r>
                      <a:r>
                        <a:rPr lang="ja-JP"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フランスの学生</a:t>
                      </a:r>
                      <a:r>
                        <a:rPr lang="en-US" sz="1400" b="1" kern="1200">
                          <a:latin typeface="ＭＳ ゴシック" pitchFamily="49" charset="-128"/>
                          <a:ea typeface="ＭＳ ゴシック" pitchFamily="49" charset="-128"/>
                          <a:cs typeface="Arial"/>
                        </a:rPr>
                        <a:t> 552</a:t>
                      </a:r>
                      <a:r>
                        <a:rPr lang="ja-JP" sz="1400" b="1" kern="1200">
                          <a:latin typeface="ＭＳ ゴシック" pitchFamily="49" charset="-128"/>
                          <a:ea typeface="ＭＳ ゴシック" pitchFamily="49" charset="-128"/>
                          <a:cs typeface="Arial"/>
                        </a:rPr>
                        <a:t>人</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dirty="0">
                          <a:latin typeface="ＭＳ ゴシック" pitchFamily="49" charset="-128"/>
                          <a:ea typeface="ＭＳ ゴシック" pitchFamily="49" charset="-128"/>
                          <a:cs typeface="Arial"/>
                        </a:rPr>
                        <a:t>度合いが高いほど</a:t>
                      </a:r>
                      <a:r>
                        <a:rPr lang="ja-JP" sz="1400" b="1" kern="1200" dirty="0">
                          <a:solidFill>
                            <a:srgbClr val="FF0000"/>
                          </a:solidFill>
                          <a:latin typeface="ＭＳ ゴシック" pitchFamily="49" charset="-128"/>
                          <a:ea typeface="ＭＳ ゴシック" pitchFamily="49" charset="-128"/>
                          <a:cs typeface="Arial"/>
                        </a:rPr>
                        <a:t>衝動性</a:t>
                      </a:r>
                      <a:r>
                        <a:rPr lang="ja-JP" sz="1400" b="1" kern="1200" dirty="0">
                          <a:latin typeface="ＭＳ ゴシック" pitchFamily="49" charset="-128"/>
                          <a:ea typeface="ＭＳ ゴシック" pitchFamily="49" charset="-128"/>
                          <a:cs typeface="Arial"/>
                        </a:rPr>
                        <a:t>が強い。</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GainaA</a:t>
                      </a:r>
                      <a:r>
                        <a:rPr lang="ja-JP" altLang="en-US" sz="1400" b="1" kern="1200" dirty="0">
                          <a:latin typeface="ＭＳ ゴシック" pitchFamily="49" charset="-128"/>
                          <a:ea typeface="ＭＳ ゴシック" pitchFamily="49" charset="-128"/>
                          <a:cs typeface="Arial"/>
                        </a:rPr>
                        <a:t>　ら</a:t>
                      </a:r>
                      <a:r>
                        <a:rPr lang="en-US" sz="1400" b="1" kern="1200" dirty="0">
                          <a:latin typeface="ＭＳ ゴシック" pitchFamily="49" charset="-128"/>
                          <a:ea typeface="ＭＳ ゴシック" pitchFamily="49" charset="-128"/>
                          <a:cs typeface="Arial"/>
                        </a:rPr>
                        <a:t> </a:t>
                      </a:r>
                      <a:r>
                        <a:rPr lang="ja-JP" sz="1400" b="1" kern="1200" dirty="0">
                          <a:latin typeface="ＭＳ ゴシック" pitchFamily="49" charset="-128"/>
                          <a:ea typeface="ＭＳ ゴシック" pitchFamily="49" charset="-128"/>
                          <a:cs typeface="Arial"/>
                        </a:rPr>
                        <a:t>（</a:t>
                      </a:r>
                      <a:r>
                        <a:rPr lang="en-US" sz="1400" b="1" kern="1200" dirty="0">
                          <a:latin typeface="ＭＳ ゴシック" pitchFamily="49" charset="-128"/>
                          <a:ea typeface="ＭＳ ゴシック" pitchFamily="49" charset="-128"/>
                          <a:cs typeface="Arial"/>
                        </a:rPr>
                        <a:t>2006</a:t>
                      </a:r>
                      <a:r>
                        <a:rPr lang="ja-JP"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富山の中学生</a:t>
                      </a:r>
                      <a:r>
                        <a:rPr lang="en-US" sz="1400" b="1" kern="1200">
                          <a:latin typeface="ＭＳ ゴシック" pitchFamily="49" charset="-128"/>
                          <a:ea typeface="ＭＳ ゴシック" pitchFamily="49" charset="-128"/>
                          <a:cs typeface="Arial"/>
                        </a:rPr>
                        <a:t> 638</a:t>
                      </a:r>
                      <a:r>
                        <a:rPr lang="ja-JP" sz="1400" b="1" kern="1200">
                          <a:latin typeface="ＭＳ ゴシック" pitchFamily="49" charset="-128"/>
                          <a:ea typeface="ＭＳ ゴシック" pitchFamily="49" charset="-128"/>
                          <a:cs typeface="Arial"/>
                        </a:rPr>
                        <a:t>人</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入眠困難、短睡眠時間、朝の気分の悪さ、日中の眠気と関連。</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83260">
                <a:tc>
                  <a:txBody>
                    <a:bodyPr/>
                    <a:lstStyle/>
                    <a:p>
                      <a:pPr algn="l" fontAlgn="ctr">
                        <a:spcAft>
                          <a:spcPts val="0"/>
                        </a:spcAft>
                      </a:pPr>
                      <a:r>
                        <a:rPr lang="en-US" sz="1400" b="1" kern="1200" dirty="0">
                          <a:latin typeface="ＭＳ ゴシック" pitchFamily="49" charset="-128"/>
                          <a:ea typeface="ＭＳ ゴシック" pitchFamily="49" charset="-128"/>
                          <a:cs typeface="Arial"/>
                        </a:rPr>
                        <a:t>IARC(</a:t>
                      </a:r>
                      <a:r>
                        <a:rPr lang="ja-JP" sz="1400" b="1" kern="1200" dirty="0">
                          <a:latin typeface="ＭＳ ゴシック" pitchFamily="49" charset="-128"/>
                          <a:ea typeface="ＭＳ ゴシック" pitchFamily="49" charset="-128"/>
                          <a:cs typeface="Arial"/>
                        </a:rPr>
                        <a:t>国際がん研究機関</a:t>
                      </a:r>
                      <a:r>
                        <a:rPr lang="en-US"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p>
                      <a:pPr algn="l" fontAlgn="ctr">
                        <a:spcAft>
                          <a:spcPts val="0"/>
                        </a:spcAft>
                      </a:pPr>
                      <a:r>
                        <a:rPr lang="en-US" sz="1400" b="1" kern="1200" dirty="0">
                          <a:latin typeface="ＭＳ ゴシック" pitchFamily="49" charset="-128"/>
                          <a:ea typeface="ＭＳ ゴシック" pitchFamily="49" charset="-128"/>
                          <a:cs typeface="Arial"/>
                        </a:rPr>
                        <a:t> 2007 </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dirty="0">
                          <a:solidFill>
                            <a:srgbClr val="FF0000"/>
                          </a:solidFill>
                          <a:latin typeface="ＭＳ ゴシック" pitchFamily="49" charset="-128"/>
                          <a:ea typeface="ＭＳ ゴシック" pitchFamily="49" charset="-128"/>
                          <a:cs typeface="Arial"/>
                        </a:rPr>
                        <a:t>発がん性</a:t>
                      </a:r>
                      <a:r>
                        <a:rPr lang="ja-JP" sz="1400" b="1" kern="1200" dirty="0">
                          <a:latin typeface="ＭＳ ゴシック" pitchFamily="49" charset="-128"/>
                          <a:ea typeface="ＭＳ ゴシック" pitchFamily="49" charset="-128"/>
                          <a:cs typeface="Arial"/>
                        </a:rPr>
                        <a:t>との関連を示唆。</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Gau</a:t>
                      </a:r>
                      <a:r>
                        <a:rPr lang="en-US" sz="1400" b="1" kern="1200" dirty="0">
                          <a:latin typeface="ＭＳ ゴシック" pitchFamily="49" charset="-128"/>
                          <a:ea typeface="ＭＳ ゴシック" pitchFamily="49" charset="-128"/>
                          <a:cs typeface="Arial"/>
                        </a:rPr>
                        <a:t> </a:t>
                      </a:r>
                      <a:r>
                        <a:rPr lang="ja-JP" altLang="en-US" sz="1400" b="1" kern="1200" dirty="0">
                          <a:latin typeface="ＭＳ ゴシック" pitchFamily="49" charset="-128"/>
                          <a:ea typeface="ＭＳ ゴシック" pitchFamily="49" charset="-128"/>
                          <a:cs typeface="Arial"/>
                        </a:rPr>
                        <a:t>ら</a:t>
                      </a:r>
                      <a:r>
                        <a:rPr lang="ja-JP" sz="1400" b="1" kern="1200" dirty="0">
                          <a:latin typeface="ＭＳ ゴシック" pitchFamily="49" charset="-128"/>
                          <a:ea typeface="ＭＳ ゴシック" pitchFamily="49" charset="-128"/>
                          <a:cs typeface="Arial"/>
                        </a:rPr>
                        <a:t>（</a:t>
                      </a:r>
                      <a:r>
                        <a:rPr lang="en-US" sz="1400" b="1" kern="1200" dirty="0">
                          <a:latin typeface="ＭＳ ゴシック" pitchFamily="49" charset="-128"/>
                          <a:ea typeface="ＭＳ ゴシック" pitchFamily="49" charset="-128"/>
                          <a:cs typeface="Arial"/>
                        </a:rPr>
                        <a:t>2007</a:t>
                      </a:r>
                      <a:r>
                        <a:rPr lang="ja-JP"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台湾の</a:t>
                      </a:r>
                      <a:r>
                        <a:rPr lang="en-US" sz="1400" b="1" kern="1200">
                          <a:latin typeface="ＭＳ ゴシック" pitchFamily="49" charset="-128"/>
                          <a:ea typeface="ＭＳ ゴシック" pitchFamily="49" charset="-128"/>
                          <a:cs typeface="Arial"/>
                        </a:rPr>
                        <a:t>12</a:t>
                      </a:r>
                      <a:r>
                        <a:rPr lang="ja-JP" sz="1400" b="1" kern="1200">
                          <a:latin typeface="ＭＳ ゴシック" pitchFamily="49" charset="-128"/>
                          <a:ea typeface="ＭＳ ゴシック" pitchFamily="49" charset="-128"/>
                          <a:cs typeface="Arial"/>
                        </a:rPr>
                        <a:t>～</a:t>
                      </a:r>
                      <a:r>
                        <a:rPr lang="en-US" sz="1400" b="1" kern="1200">
                          <a:latin typeface="ＭＳ ゴシック" pitchFamily="49" charset="-128"/>
                          <a:ea typeface="ＭＳ ゴシック" pitchFamily="49" charset="-128"/>
                          <a:cs typeface="Arial"/>
                        </a:rPr>
                        <a:t>13</a:t>
                      </a:r>
                      <a:r>
                        <a:rPr lang="ja-JP" sz="1400" b="1" kern="1200">
                          <a:latin typeface="ＭＳ ゴシック" pitchFamily="49" charset="-128"/>
                          <a:ea typeface="ＭＳ ゴシック" pitchFamily="49" charset="-128"/>
                          <a:cs typeface="Arial"/>
                        </a:rPr>
                        <a:t>歳</a:t>
                      </a:r>
                      <a:r>
                        <a:rPr lang="en-US" sz="1400" b="1" kern="1200">
                          <a:latin typeface="ＭＳ ゴシック" pitchFamily="49" charset="-128"/>
                          <a:ea typeface="ＭＳ ゴシック" pitchFamily="49" charset="-128"/>
                          <a:cs typeface="Arial"/>
                        </a:rPr>
                        <a:t> 1,332</a:t>
                      </a:r>
                      <a:r>
                        <a:rPr lang="ja-JP" sz="1400" b="1" kern="1200">
                          <a:latin typeface="ＭＳ ゴシック" pitchFamily="49" charset="-128"/>
                          <a:ea typeface="ＭＳ ゴシック" pitchFamily="49" charset="-128"/>
                          <a:cs typeface="Arial"/>
                        </a:rPr>
                        <a:t>人</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行動上・感情面での問題点が多く、自殺企図、薬物依存も多い。</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Susman</a:t>
                      </a:r>
                      <a:r>
                        <a:rPr lang="ja-JP" altLang="en-US" sz="1400" b="1" kern="1200" dirty="0">
                          <a:latin typeface="ＭＳ ゴシック" pitchFamily="49" charset="-128"/>
                          <a:ea typeface="ＭＳ ゴシック" pitchFamily="49" charset="-128"/>
                          <a:cs typeface="Arial"/>
                        </a:rPr>
                        <a:t>　ら</a:t>
                      </a:r>
                      <a:r>
                        <a:rPr lang="en-US" sz="1400" b="1" kern="1200" dirty="0">
                          <a:latin typeface="ＭＳ ゴシック" pitchFamily="49" charset="-128"/>
                          <a:ea typeface="ＭＳ ゴシック" pitchFamily="49" charset="-128"/>
                          <a:cs typeface="Arial"/>
                        </a:rPr>
                        <a:t> </a:t>
                      </a:r>
                      <a:r>
                        <a:rPr lang="ja-JP" sz="1400" b="1" kern="1200" dirty="0">
                          <a:latin typeface="ＭＳ ゴシック" pitchFamily="49" charset="-128"/>
                          <a:ea typeface="ＭＳ ゴシック" pitchFamily="49" charset="-128"/>
                          <a:cs typeface="Arial"/>
                        </a:rPr>
                        <a:t>（</a:t>
                      </a:r>
                      <a:r>
                        <a:rPr lang="en-US" sz="1400" b="1" kern="1200" dirty="0">
                          <a:latin typeface="ＭＳ ゴシック" pitchFamily="49" charset="-128"/>
                          <a:ea typeface="ＭＳ ゴシック" pitchFamily="49" charset="-128"/>
                          <a:cs typeface="Arial"/>
                        </a:rPr>
                        <a:t>2007</a:t>
                      </a:r>
                      <a:r>
                        <a:rPr lang="ja-JP"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米国の</a:t>
                      </a:r>
                      <a:r>
                        <a:rPr lang="en-US" sz="1400" b="1" kern="1200">
                          <a:latin typeface="ＭＳ ゴシック" pitchFamily="49" charset="-128"/>
                          <a:ea typeface="ＭＳ ゴシック" pitchFamily="49" charset="-128"/>
                          <a:cs typeface="Arial"/>
                        </a:rPr>
                        <a:t>8</a:t>
                      </a:r>
                      <a:r>
                        <a:rPr lang="ja-JP" sz="1400" b="1" kern="1200">
                          <a:latin typeface="ＭＳ ゴシック" pitchFamily="49" charset="-128"/>
                          <a:ea typeface="ＭＳ ゴシック" pitchFamily="49" charset="-128"/>
                          <a:cs typeface="Arial"/>
                        </a:rPr>
                        <a:t>～</a:t>
                      </a:r>
                      <a:r>
                        <a:rPr lang="en-US" sz="1400" b="1" kern="1200">
                          <a:latin typeface="ＭＳ ゴシック" pitchFamily="49" charset="-128"/>
                          <a:ea typeface="ＭＳ ゴシック" pitchFamily="49" charset="-128"/>
                          <a:cs typeface="Arial"/>
                        </a:rPr>
                        <a:t>13</a:t>
                      </a:r>
                      <a:r>
                        <a:rPr lang="ja-JP" sz="1400" b="1" kern="1200">
                          <a:latin typeface="ＭＳ ゴシック" pitchFamily="49" charset="-128"/>
                          <a:ea typeface="ＭＳ ゴシック" pitchFamily="49" charset="-128"/>
                          <a:cs typeface="Arial"/>
                        </a:rPr>
                        <a:t>歳</a:t>
                      </a:r>
                      <a:r>
                        <a:rPr lang="en-US" sz="1400" b="1" kern="1200">
                          <a:latin typeface="ＭＳ ゴシック" pitchFamily="49" charset="-128"/>
                          <a:ea typeface="ＭＳ ゴシック" pitchFamily="49" charset="-128"/>
                          <a:cs typeface="Arial"/>
                        </a:rPr>
                        <a:t> 111</a:t>
                      </a:r>
                      <a:r>
                        <a:rPr lang="ja-JP" sz="1400" b="1" kern="1200">
                          <a:latin typeface="ＭＳ ゴシック" pitchFamily="49" charset="-128"/>
                          <a:ea typeface="ＭＳ ゴシック" pitchFamily="49" charset="-128"/>
                          <a:cs typeface="Arial"/>
                        </a:rPr>
                        <a:t>人</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男児で反社会的行動、規則違反、注意に関する問題、行為障害と関連し、女児は攻撃性と関連する。</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Yokomaku</a:t>
                      </a:r>
                      <a:r>
                        <a:rPr lang="en-US" sz="1400" b="1" kern="1200" dirty="0">
                          <a:latin typeface="ＭＳ ゴシック" pitchFamily="49" charset="-128"/>
                          <a:ea typeface="ＭＳ ゴシック" pitchFamily="49" charset="-128"/>
                          <a:cs typeface="Arial"/>
                        </a:rPr>
                        <a:t> </a:t>
                      </a:r>
                      <a:r>
                        <a:rPr lang="ja-JP" altLang="en-US" sz="1400" b="1" kern="1200" dirty="0">
                          <a:latin typeface="ＭＳ ゴシック" pitchFamily="49" charset="-128"/>
                          <a:ea typeface="ＭＳ ゴシック" pitchFamily="49" charset="-128"/>
                          <a:cs typeface="Arial"/>
                        </a:rPr>
                        <a:t>ら</a:t>
                      </a:r>
                      <a:r>
                        <a:rPr lang="ja-JP" sz="1400" b="1" kern="1200" dirty="0">
                          <a:latin typeface="ＭＳ ゴシック" pitchFamily="49" charset="-128"/>
                          <a:ea typeface="ＭＳ ゴシック" pitchFamily="49" charset="-128"/>
                          <a:cs typeface="Arial"/>
                        </a:rPr>
                        <a:t>（</a:t>
                      </a:r>
                      <a:r>
                        <a:rPr lang="en-US" sz="1400" b="1" kern="1200" dirty="0">
                          <a:latin typeface="ＭＳ ゴシック" pitchFamily="49" charset="-128"/>
                          <a:ea typeface="ＭＳ ゴシック" pitchFamily="49" charset="-128"/>
                          <a:cs typeface="Arial"/>
                        </a:rPr>
                        <a:t>2008</a:t>
                      </a:r>
                      <a:r>
                        <a:rPr lang="ja-JP" sz="1400" b="1" kern="1200" dirty="0">
                          <a:latin typeface="ＭＳ ゴシック" pitchFamily="49" charset="-128"/>
                          <a:ea typeface="ＭＳ ゴシック" pitchFamily="49" charset="-128"/>
                          <a:cs typeface="Arial"/>
                        </a:rPr>
                        <a:t>）</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東京近郊の</a:t>
                      </a:r>
                      <a:r>
                        <a:rPr lang="en-US" sz="1400" b="1" kern="1200">
                          <a:latin typeface="ＭＳ ゴシック" pitchFamily="49" charset="-128"/>
                          <a:ea typeface="ＭＳ ゴシック" pitchFamily="49" charset="-128"/>
                          <a:cs typeface="Arial"/>
                        </a:rPr>
                        <a:t>4</a:t>
                      </a:r>
                      <a:r>
                        <a:rPr lang="ja-JP" sz="1400" b="1" kern="1200">
                          <a:latin typeface="ＭＳ ゴシック" pitchFamily="49" charset="-128"/>
                          <a:ea typeface="ＭＳ ゴシック" pitchFamily="49" charset="-128"/>
                          <a:cs typeface="Arial"/>
                        </a:rPr>
                        <a:t>～</a:t>
                      </a:r>
                      <a:r>
                        <a:rPr lang="en-US" sz="1400" b="1" kern="1200">
                          <a:latin typeface="ＭＳ ゴシック" pitchFamily="49" charset="-128"/>
                          <a:ea typeface="ＭＳ ゴシック" pitchFamily="49" charset="-128"/>
                          <a:cs typeface="Arial"/>
                        </a:rPr>
                        <a:t>6</a:t>
                      </a:r>
                      <a:r>
                        <a:rPr lang="ja-JP" sz="1400" b="1" kern="1200">
                          <a:latin typeface="ＭＳ ゴシック" pitchFamily="49" charset="-128"/>
                          <a:ea typeface="ＭＳ ゴシック" pitchFamily="49" charset="-128"/>
                          <a:cs typeface="Arial"/>
                        </a:rPr>
                        <a:t>歳</a:t>
                      </a:r>
                      <a:r>
                        <a:rPr lang="en-US" sz="1400" b="1" kern="1200">
                          <a:latin typeface="ＭＳ ゴシック" pitchFamily="49" charset="-128"/>
                          <a:ea typeface="ＭＳ ゴシック" pitchFamily="49" charset="-128"/>
                          <a:cs typeface="Arial"/>
                        </a:rPr>
                        <a:t> 138</a:t>
                      </a:r>
                      <a:r>
                        <a:rPr lang="ja-JP" sz="1400" b="1" kern="1200">
                          <a:latin typeface="ＭＳ ゴシック" pitchFamily="49" charset="-128"/>
                          <a:ea typeface="ＭＳ ゴシック" pitchFamily="49" charset="-128"/>
                          <a:cs typeface="Arial"/>
                        </a:rPr>
                        <a:t>名</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400" b="1" kern="1200" dirty="0">
                          <a:solidFill>
                            <a:srgbClr val="FF0000"/>
                          </a:solidFill>
                          <a:latin typeface="ＭＳ ゴシック" pitchFamily="49" charset="-128"/>
                          <a:ea typeface="ＭＳ ゴシック" pitchFamily="49" charset="-128"/>
                          <a:cs typeface="Arial"/>
                        </a:rPr>
                        <a:t>問題行動</a:t>
                      </a:r>
                      <a:r>
                        <a:rPr lang="ja-JP" sz="1400" b="1" kern="1200" dirty="0">
                          <a:latin typeface="ＭＳ ゴシック" pitchFamily="49" charset="-128"/>
                          <a:ea typeface="ＭＳ ゴシック" pitchFamily="49" charset="-128"/>
                          <a:cs typeface="Arial"/>
                        </a:rPr>
                        <a:t>が高まる可能性。 </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83260">
                <a:tc>
                  <a:txBody>
                    <a:bodyPr/>
                    <a:lstStyle/>
                    <a:p>
                      <a:pPr algn="l" fontAlgn="ctr">
                        <a:spcAft>
                          <a:spcPts val="0"/>
                        </a:spcAft>
                      </a:pPr>
                      <a:r>
                        <a:rPr lang="en-US" sz="1400" b="1" kern="1200" dirty="0" err="1">
                          <a:latin typeface="ＭＳ ゴシック" pitchFamily="49" charset="-128"/>
                          <a:ea typeface="ＭＳ ゴシック" pitchFamily="49" charset="-128"/>
                          <a:cs typeface="Arial"/>
                        </a:rPr>
                        <a:t>Osonoi</a:t>
                      </a:r>
                      <a:r>
                        <a:rPr lang="en-US" sz="1400" b="1" kern="1200" dirty="0">
                          <a:latin typeface="ＭＳ ゴシック" pitchFamily="49" charset="-128"/>
                          <a:ea typeface="ＭＳ ゴシック" pitchFamily="49" charset="-128"/>
                          <a:cs typeface="Arial"/>
                        </a:rPr>
                        <a:t> </a:t>
                      </a:r>
                      <a:r>
                        <a:rPr lang="ja-JP" altLang="en-US" sz="1400" b="1" kern="1200" dirty="0">
                          <a:latin typeface="ＭＳ ゴシック" pitchFamily="49" charset="-128"/>
                          <a:ea typeface="ＭＳ ゴシック" pitchFamily="49" charset="-128"/>
                          <a:cs typeface="Arial"/>
                        </a:rPr>
                        <a:t>ら</a:t>
                      </a:r>
                      <a:r>
                        <a:rPr lang="en-US" sz="1400" b="1" kern="1200" dirty="0">
                          <a:latin typeface="ＭＳ ゴシック" pitchFamily="49" charset="-128"/>
                          <a:ea typeface="ＭＳ ゴシック" pitchFamily="49" charset="-128"/>
                          <a:cs typeface="Arial"/>
                        </a:rPr>
                        <a:t> (2014)</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400" b="1" kern="0">
                          <a:latin typeface="ＭＳ ゴシック" pitchFamily="49" charset="-128"/>
                          <a:ea typeface="ＭＳ ゴシック" pitchFamily="49" charset="-128"/>
                          <a:cs typeface="Arial"/>
                        </a:rPr>
                        <a:t>心血管系疾患を有しない日本人成人</a:t>
                      </a:r>
                      <a:r>
                        <a:rPr lang="en-US" sz="1400" b="1" kern="0">
                          <a:latin typeface="ＭＳ ゴシック" pitchFamily="49" charset="-128"/>
                          <a:ea typeface="ＭＳ ゴシック" pitchFamily="49" charset="-128"/>
                          <a:cs typeface="Arial"/>
                        </a:rPr>
                        <a:t>2</a:t>
                      </a:r>
                      <a:r>
                        <a:rPr lang="ja-JP" sz="1400" b="1" kern="0">
                          <a:latin typeface="ＭＳ ゴシック" pitchFamily="49" charset="-128"/>
                          <a:ea typeface="ＭＳ ゴシック" pitchFamily="49" charset="-128"/>
                          <a:cs typeface="Arial"/>
                        </a:rPr>
                        <a:t>型糖尿病患者</a:t>
                      </a:r>
                      <a:r>
                        <a:rPr lang="en-US" sz="1400" b="1" kern="0">
                          <a:latin typeface="ＭＳ ゴシック" pitchFamily="49" charset="-128"/>
                          <a:ea typeface="ＭＳ ゴシック" pitchFamily="49" charset="-128"/>
                          <a:cs typeface="Arial"/>
                        </a:rPr>
                        <a:t>725</a:t>
                      </a:r>
                      <a:r>
                        <a:rPr lang="ja-JP" sz="1400" b="1" kern="0">
                          <a:latin typeface="ＭＳ ゴシック" pitchFamily="49" charset="-128"/>
                          <a:ea typeface="ＭＳ ゴシック" pitchFamily="49" charset="-128"/>
                          <a:cs typeface="Arial"/>
                        </a:rPr>
                        <a:t>名</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a:latin typeface="ＭＳ ゴシック" pitchFamily="49" charset="-128"/>
                          <a:ea typeface="ＭＳ ゴシック" pitchFamily="49" charset="-128"/>
                          <a:cs typeface="Arial"/>
                        </a:rPr>
                        <a:t>中性脂肪、血糖、</a:t>
                      </a:r>
                      <a:r>
                        <a:rPr lang="en-US" sz="1400" b="1" kern="1200">
                          <a:latin typeface="ＭＳ ゴシック" pitchFamily="49" charset="-128"/>
                          <a:ea typeface="ＭＳ ゴシック" pitchFamily="49" charset="-128"/>
                          <a:cs typeface="Arial"/>
                        </a:rPr>
                        <a:t>HbA1c</a:t>
                      </a:r>
                      <a:r>
                        <a:rPr lang="ja-JP" sz="1400" b="1" kern="1200">
                          <a:latin typeface="ＭＳ ゴシック" pitchFamily="49" charset="-128"/>
                          <a:ea typeface="ＭＳ ゴシック" pitchFamily="49" charset="-128"/>
                          <a:cs typeface="Arial"/>
                        </a:rPr>
                        <a:t>値、</a:t>
                      </a:r>
                      <a:r>
                        <a:rPr lang="en-US" sz="1400" b="1" kern="1200">
                          <a:latin typeface="ＭＳ ゴシック" pitchFamily="49" charset="-128"/>
                          <a:ea typeface="ＭＳ ゴシック" pitchFamily="49" charset="-128"/>
                          <a:cs typeface="Arial"/>
                        </a:rPr>
                        <a:t>ALT</a:t>
                      </a:r>
                      <a:r>
                        <a:rPr lang="ja-JP" sz="1400" b="1" kern="1200">
                          <a:latin typeface="ＭＳ ゴシック" pitchFamily="49" charset="-128"/>
                          <a:ea typeface="ＭＳ ゴシック" pitchFamily="49" charset="-128"/>
                          <a:cs typeface="Arial"/>
                        </a:rPr>
                        <a:t>が高値で</a:t>
                      </a:r>
                      <a:r>
                        <a:rPr lang="en-US" sz="1400" b="1" kern="1200">
                          <a:latin typeface="ＭＳ ゴシック" pitchFamily="49" charset="-128"/>
                          <a:ea typeface="ＭＳ ゴシック" pitchFamily="49" charset="-128"/>
                          <a:cs typeface="Arial"/>
                        </a:rPr>
                        <a:t>HDL</a:t>
                      </a:r>
                      <a:r>
                        <a:rPr lang="ja-JP" sz="1400" b="1" kern="1200">
                          <a:latin typeface="ＭＳ ゴシック" pitchFamily="49" charset="-128"/>
                          <a:ea typeface="ＭＳ ゴシック" pitchFamily="49" charset="-128"/>
                          <a:cs typeface="Arial"/>
                        </a:rPr>
                        <a:t>が低値</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83260">
                <a:tc>
                  <a:txBody>
                    <a:bodyPr/>
                    <a:lstStyle/>
                    <a:p>
                      <a:pPr algn="l" fontAlgn="ctr">
                        <a:spcAft>
                          <a:spcPts val="0"/>
                        </a:spcAft>
                      </a:pPr>
                      <a:r>
                        <a:rPr lang="en-US" sz="1400" b="1" kern="0" dirty="0" err="1">
                          <a:solidFill>
                            <a:schemeClr val="tx1"/>
                          </a:solidFill>
                          <a:latin typeface="ＭＳ ゴシック" pitchFamily="49" charset="-128"/>
                          <a:ea typeface="ＭＳ ゴシック" pitchFamily="49" charset="-128"/>
                          <a:cs typeface="Arial"/>
                        </a:rPr>
                        <a:t>Schlarb</a:t>
                      </a:r>
                      <a:r>
                        <a:rPr lang="en-US" sz="1400" b="1" kern="0" dirty="0">
                          <a:solidFill>
                            <a:schemeClr val="tx1"/>
                          </a:solidFill>
                          <a:latin typeface="ＭＳ ゴシック" pitchFamily="49" charset="-128"/>
                          <a:ea typeface="ＭＳ ゴシック" pitchFamily="49" charset="-128"/>
                          <a:cs typeface="Arial"/>
                        </a:rPr>
                        <a:t> </a:t>
                      </a:r>
                      <a:r>
                        <a:rPr lang="ja-JP" altLang="en-US" sz="1400" b="1" kern="0" dirty="0">
                          <a:solidFill>
                            <a:schemeClr val="tx1"/>
                          </a:solidFill>
                          <a:latin typeface="ＭＳ ゴシック" pitchFamily="49" charset="-128"/>
                          <a:ea typeface="ＭＳ ゴシック" pitchFamily="49" charset="-128"/>
                          <a:cs typeface="Arial"/>
                        </a:rPr>
                        <a:t>ら　</a:t>
                      </a:r>
                      <a:r>
                        <a:rPr lang="en-US" altLang="ja-JP" sz="1400" b="1" kern="0" dirty="0">
                          <a:solidFill>
                            <a:schemeClr val="tx1"/>
                          </a:solidFill>
                          <a:latin typeface="ＭＳ ゴシック" pitchFamily="49" charset="-128"/>
                          <a:ea typeface="ＭＳ ゴシック" pitchFamily="49" charset="-128"/>
                          <a:cs typeface="Arial"/>
                        </a:rPr>
                        <a:t>(2014)</a:t>
                      </a:r>
                      <a:endParaRPr lang="ja-JP" sz="1400" b="1" kern="100" dirty="0">
                        <a:solidFill>
                          <a:schemeClr val="tx1"/>
                        </a:solidFill>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US" sz="1400" b="1" kern="0">
                          <a:latin typeface="ＭＳ ゴシック" pitchFamily="49" charset="-128"/>
                          <a:ea typeface="ＭＳ ゴシック" pitchFamily="49" charset="-128"/>
                          <a:cs typeface="Arial"/>
                        </a:rPr>
                        <a:t>13</a:t>
                      </a:r>
                      <a:r>
                        <a:rPr lang="ja-JP" sz="1400" b="1" kern="0">
                          <a:latin typeface="ＭＳ ゴシック" pitchFamily="49" charset="-128"/>
                          <a:ea typeface="ＭＳ ゴシック" pitchFamily="49" charset="-128"/>
                          <a:cs typeface="Arial"/>
                        </a:rPr>
                        <a:t>論文のまとめ</a:t>
                      </a:r>
                      <a:endParaRPr lang="ja-JP" sz="1400" b="1" kern="10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spcAft>
                          <a:spcPts val="0"/>
                        </a:spcAft>
                      </a:pPr>
                      <a:r>
                        <a:rPr lang="ja-JP" sz="1400" b="1" kern="1200" dirty="0">
                          <a:latin typeface="ＭＳ ゴシック" pitchFamily="49" charset="-128"/>
                          <a:ea typeface="ＭＳ ゴシック" pitchFamily="49" charset="-128"/>
                          <a:cs typeface="Arial"/>
                        </a:rPr>
                        <a:t>小児及び思春期の検討で、日中の出来事に影響されやすく、攻撃性や反社会的行動を生じやすい。</a:t>
                      </a:r>
                      <a:endParaRPr lang="ja-JP" sz="1400" b="1" kern="100" dirty="0">
                        <a:latin typeface="ＭＳ ゴシック" pitchFamily="49" charset="-128"/>
                        <a:ea typeface="ＭＳ ゴシック" pitchFamily="49" charset="-128"/>
                        <a:cs typeface="Times New Roman"/>
                      </a:endParaRPr>
                    </a:p>
                  </a:txBody>
                  <a:tcPr marL="82204" marR="82204" marT="41102" marB="41102"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503818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5000" dirty="0"/>
              <a:t>生体時計の性質</a:t>
            </a:r>
          </a:p>
        </p:txBody>
      </p:sp>
      <p:sp>
        <p:nvSpPr>
          <p:cNvPr id="3" name="コンテンツ プレースホルダー 2"/>
          <p:cNvSpPr>
            <a:spLocks noGrp="1"/>
          </p:cNvSpPr>
          <p:nvPr>
            <p:ph idx="1"/>
          </p:nvPr>
        </p:nvSpPr>
        <p:spPr>
          <a:xfrm>
            <a:off x="838200" y="1825625"/>
            <a:ext cx="11038840" cy="4351338"/>
          </a:xfrm>
        </p:spPr>
        <p:txBody>
          <a:bodyPr/>
          <a:lstStyle/>
          <a:p>
            <a:r>
              <a:rPr kumimoji="1" lang="ja-JP" altLang="en-US" dirty="0"/>
              <a:t>周期が</a:t>
            </a:r>
            <a:r>
              <a:rPr kumimoji="1" lang="en-US" altLang="ja-JP" dirty="0"/>
              <a:t>24</a:t>
            </a:r>
            <a:r>
              <a:rPr kumimoji="1" lang="ja-JP" altLang="en-US" dirty="0"/>
              <a:t>時間よりもやや長い。</a:t>
            </a:r>
            <a:endParaRPr kumimoji="1" lang="en-US" altLang="ja-JP" dirty="0"/>
          </a:p>
          <a:p>
            <a:r>
              <a:rPr lang="ja-JP" altLang="en-US" dirty="0"/>
              <a:t>朝の光（最低体温後の光）で周期が短くなって、地球の時刻と合う。</a:t>
            </a:r>
            <a:endParaRPr lang="en-US" altLang="ja-JP" dirty="0"/>
          </a:p>
          <a:p>
            <a:r>
              <a:rPr kumimoji="1" lang="ja-JP" altLang="en-US" dirty="0"/>
              <a:t>夜の光</a:t>
            </a:r>
            <a:r>
              <a:rPr lang="ja-JP" altLang="en-US" dirty="0"/>
              <a:t>（最低体温前の光）には生体時計の周期を伸ばす働きがある。</a:t>
            </a:r>
            <a:endParaRPr lang="en-US" altLang="ja-JP" dirty="0"/>
          </a:p>
          <a:p>
            <a:r>
              <a:rPr kumimoji="1" lang="ja-JP" altLang="en-US" dirty="0">
                <a:solidFill>
                  <a:srgbClr val="FF0000"/>
                </a:solidFill>
              </a:rPr>
              <a:t>だから地球で暮らすには、朝日を浴びて、夜は暗くしておくことが大切。</a:t>
            </a:r>
          </a:p>
        </p:txBody>
      </p:sp>
    </p:spTree>
    <p:extLst>
      <p:ext uri="{BB962C8B-B14F-4D97-AF65-F5344CB8AC3E}">
        <p14:creationId xmlns:p14="http://schemas.microsoft.com/office/powerpoint/2010/main" val="1679192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101600"/>
            <a:ext cx="10363200" cy="1143000"/>
          </a:xfrm>
        </p:spPr>
        <p:txBody>
          <a:bodyPr/>
          <a:lstStyle/>
          <a:p>
            <a:r>
              <a:rPr kumimoji="1" lang="ja-JP" altLang="en-US" dirty="0"/>
              <a:t>本日の目次</a:t>
            </a:r>
          </a:p>
        </p:txBody>
      </p:sp>
      <p:sp>
        <p:nvSpPr>
          <p:cNvPr id="3" name="コンテンツ プレースホルダー 2"/>
          <p:cNvSpPr>
            <a:spLocks noGrp="1"/>
          </p:cNvSpPr>
          <p:nvPr>
            <p:ph idx="1"/>
          </p:nvPr>
        </p:nvSpPr>
        <p:spPr>
          <a:xfrm>
            <a:off x="914400" y="1070708"/>
            <a:ext cx="10363200" cy="5689600"/>
          </a:xfrm>
        </p:spPr>
        <p:txBody>
          <a:bodyPr/>
          <a:lstStyle/>
          <a:p>
            <a:r>
              <a:rPr lang="ja-JP" altLang="en-US" dirty="0"/>
              <a:t>情報・常識に惑わされるな</a:t>
            </a:r>
            <a:endParaRPr lang="en-US" altLang="ja-JP" dirty="0"/>
          </a:p>
          <a:p>
            <a:r>
              <a:rPr lang="ja-JP" altLang="en-US" dirty="0"/>
              <a:t>神山の外来を受診した高校生</a:t>
            </a:r>
            <a:endParaRPr lang="en-US" altLang="ja-JP" dirty="0"/>
          </a:p>
          <a:p>
            <a:r>
              <a:rPr lang="ja-JP" altLang="en-US" dirty="0"/>
              <a:t>生体時計</a:t>
            </a:r>
            <a:endParaRPr lang="en-US" altLang="ja-JP" dirty="0"/>
          </a:p>
          <a:p>
            <a:r>
              <a:rPr lang="ja-JP" altLang="en-US" dirty="0"/>
              <a:t>睡眠表</a:t>
            </a:r>
            <a:endParaRPr lang="en-US" altLang="ja-JP" dirty="0"/>
          </a:p>
          <a:p>
            <a:r>
              <a:rPr lang="ja-JP" altLang="en-US" dirty="0"/>
              <a:t>成長ホルモン、メラトニン、寝ないと太る</a:t>
            </a:r>
          </a:p>
          <a:p>
            <a:endParaRPr lang="en-US" altLang="ja-JP" dirty="0"/>
          </a:p>
        </p:txBody>
      </p:sp>
      <p:pic>
        <p:nvPicPr>
          <p:cNvPr id="4" name="Picture 10">
            <a:extLst>
              <a:ext uri="{FF2B5EF4-FFF2-40B4-BE49-F238E27FC236}">
                <a16:creationId xmlns:a16="http://schemas.microsoft.com/office/drawing/2014/main" id="{74F143FB-3FDC-E6E8-CA9B-30F79DCA7057}"/>
              </a:ext>
            </a:extLst>
          </p:cNvPr>
          <p:cNvPicPr>
            <a:picLocks noChangeAspect="1" noChangeArrowheads="1"/>
          </p:cNvPicPr>
          <p:nvPr/>
        </p:nvPicPr>
        <p:blipFill>
          <a:blip r:embed="rId2"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3169600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101600"/>
            <a:ext cx="10363200" cy="1143000"/>
          </a:xfrm>
        </p:spPr>
        <p:txBody>
          <a:bodyPr/>
          <a:lstStyle/>
          <a:p>
            <a:r>
              <a:rPr kumimoji="1" lang="ja-JP" altLang="en-US" dirty="0"/>
              <a:t>本日の目次</a:t>
            </a:r>
          </a:p>
        </p:txBody>
      </p:sp>
      <p:sp>
        <p:nvSpPr>
          <p:cNvPr id="3" name="コンテンツ プレースホルダー 2"/>
          <p:cNvSpPr>
            <a:spLocks noGrp="1"/>
          </p:cNvSpPr>
          <p:nvPr>
            <p:ph idx="1"/>
          </p:nvPr>
        </p:nvSpPr>
        <p:spPr>
          <a:xfrm>
            <a:off x="914400" y="1070708"/>
            <a:ext cx="10363200" cy="5689600"/>
          </a:xfrm>
        </p:spPr>
        <p:txBody>
          <a:bodyPr/>
          <a:lstStyle/>
          <a:p>
            <a:r>
              <a:rPr lang="ja-JP" altLang="en-US" dirty="0"/>
              <a:t>情報・常識に惑わされるな</a:t>
            </a:r>
            <a:endParaRPr lang="en-US" altLang="ja-JP" dirty="0"/>
          </a:p>
          <a:p>
            <a:r>
              <a:rPr lang="ja-JP" altLang="en-US" dirty="0"/>
              <a:t>神山の外来を受診した高校生</a:t>
            </a:r>
            <a:endParaRPr lang="en-US" altLang="ja-JP" dirty="0"/>
          </a:p>
          <a:p>
            <a:r>
              <a:rPr lang="ja-JP" altLang="en-US" dirty="0"/>
              <a:t>生体時計</a:t>
            </a:r>
            <a:endParaRPr lang="en-US" altLang="ja-JP" dirty="0"/>
          </a:p>
          <a:p>
            <a:r>
              <a:rPr lang="ja-JP" altLang="en-US" dirty="0"/>
              <a:t>睡眠表</a:t>
            </a:r>
            <a:endParaRPr lang="en-US" altLang="ja-JP" dirty="0"/>
          </a:p>
          <a:p>
            <a:r>
              <a:rPr lang="ja-JP" altLang="en-US" dirty="0"/>
              <a:t>成長ホルモン、メラトニン、寝ないと太る</a:t>
            </a:r>
            <a:endParaRPr lang="en-US" altLang="ja-JP" dirty="0"/>
          </a:p>
        </p:txBody>
      </p:sp>
      <p:pic>
        <p:nvPicPr>
          <p:cNvPr id="4" name="Picture 10">
            <a:extLst>
              <a:ext uri="{FF2B5EF4-FFF2-40B4-BE49-F238E27FC236}">
                <a16:creationId xmlns:a16="http://schemas.microsoft.com/office/drawing/2014/main" id="{74F143FB-3FDC-E6E8-CA9B-30F79DCA7057}"/>
              </a:ext>
            </a:extLst>
          </p:cNvPr>
          <p:cNvPicPr>
            <a:picLocks noChangeAspect="1" noChangeArrowheads="1"/>
          </p:cNvPicPr>
          <p:nvPr/>
        </p:nvPicPr>
        <p:blipFill>
          <a:blip r:embed="rId2"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827635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ChangeArrowheads="1"/>
          </p:cNvSpPr>
          <p:nvPr/>
        </p:nvSpPr>
        <p:spPr bwMode="auto">
          <a:xfrm>
            <a:off x="2324100" y="6324600"/>
            <a:ext cx="8853488" cy="369888"/>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a:solidFill>
                  <a:prstClr val="black"/>
                </a:solidFill>
                <a:latin typeface="Times New Roman" pitchFamily="18" charset="0"/>
                <a:ea typeface="ＭＳ Ｐゴシック" pitchFamily="50" charset="-128"/>
              </a:rPr>
              <a:t>瀬川昌也。小児医学、１９８７、</a:t>
            </a:r>
            <a:r>
              <a:rPr lang="en-US" altLang="ja-JP">
                <a:solidFill>
                  <a:prstClr val="black"/>
                </a:solidFill>
                <a:latin typeface="Times New Roman" pitchFamily="18" charset="0"/>
                <a:ea typeface="ＭＳ Ｐゴシック" pitchFamily="50" charset="-128"/>
              </a:rPr>
              <a:t>No.5</a:t>
            </a:r>
            <a:r>
              <a:rPr lang="ja-JP" altLang="en-US">
                <a:solidFill>
                  <a:prstClr val="black"/>
                </a:solidFill>
                <a:latin typeface="Times New Roman" pitchFamily="18" charset="0"/>
                <a:ea typeface="ＭＳ Ｐゴシック" pitchFamily="50" charset="-128"/>
              </a:rPr>
              <a:t>。　　　　　　　　　　瀬川昌也。神経進歩、１９８５、</a:t>
            </a:r>
            <a:r>
              <a:rPr lang="en-US" altLang="ja-JP">
                <a:solidFill>
                  <a:prstClr val="black"/>
                </a:solidFill>
                <a:latin typeface="Times New Roman" pitchFamily="18" charset="0"/>
                <a:ea typeface="ＭＳ Ｐゴシック" pitchFamily="50" charset="-128"/>
              </a:rPr>
              <a:t>No.1</a:t>
            </a:r>
            <a:r>
              <a:rPr lang="ja-JP" altLang="en-US">
                <a:solidFill>
                  <a:prstClr val="black"/>
                </a:solidFill>
                <a:latin typeface="Times New Roman" pitchFamily="18" charset="0"/>
                <a:ea typeface="ＭＳ Ｐゴシック" pitchFamily="50" charset="-128"/>
              </a:rPr>
              <a:t>　</a:t>
            </a:r>
          </a:p>
        </p:txBody>
      </p:sp>
      <p:pic>
        <p:nvPicPr>
          <p:cNvPr id="229379" name="Picture 3"/>
          <p:cNvPicPr>
            <a:picLocks noChangeAspect="1" noChangeArrowheads="1"/>
          </p:cNvPicPr>
          <p:nvPr/>
        </p:nvPicPr>
        <p:blipFill>
          <a:blip r:embed="rId2" cstate="print"/>
          <a:srcRect/>
          <a:stretch>
            <a:fillRect/>
          </a:stretch>
        </p:blipFill>
        <p:spPr bwMode="auto">
          <a:xfrm>
            <a:off x="2236789" y="228600"/>
            <a:ext cx="3544887" cy="5995988"/>
          </a:xfrm>
          <a:prstGeom prst="rect">
            <a:avLst/>
          </a:prstGeom>
          <a:noFill/>
          <a:ln w="9525">
            <a:noFill/>
            <a:miter lim="800000"/>
            <a:headEnd/>
            <a:tailEnd/>
          </a:ln>
        </p:spPr>
      </p:pic>
      <p:pic>
        <p:nvPicPr>
          <p:cNvPr id="229380" name="Picture 4"/>
          <p:cNvPicPr>
            <a:picLocks noChangeAspect="1" noChangeArrowheads="1"/>
          </p:cNvPicPr>
          <p:nvPr/>
        </p:nvPicPr>
        <p:blipFill>
          <a:blip r:embed="rId3" cstate="print"/>
          <a:srcRect/>
          <a:stretch>
            <a:fillRect/>
          </a:stretch>
        </p:blipFill>
        <p:spPr bwMode="auto">
          <a:xfrm>
            <a:off x="8191500" y="533401"/>
            <a:ext cx="2552700" cy="5705475"/>
          </a:xfrm>
          <a:prstGeom prst="rect">
            <a:avLst/>
          </a:prstGeom>
          <a:noFill/>
          <a:ln w="9525">
            <a:noFill/>
            <a:miter lim="800000"/>
            <a:headEnd/>
            <a:tailEnd/>
          </a:ln>
        </p:spPr>
      </p:pic>
      <p:sp>
        <p:nvSpPr>
          <p:cNvPr id="229381" name="Rectangle 5"/>
          <p:cNvSpPr>
            <a:spLocks noChangeArrowheads="1"/>
          </p:cNvSpPr>
          <p:nvPr/>
        </p:nvSpPr>
        <p:spPr bwMode="auto">
          <a:xfrm>
            <a:off x="5880101" y="188914"/>
            <a:ext cx="2087563" cy="6002337"/>
          </a:xfrm>
          <a:prstGeom prst="rect">
            <a:avLst/>
          </a:prstGeom>
          <a:noFill/>
          <a:ln w="9525">
            <a:noFill/>
            <a:miter lim="800000"/>
            <a:headEnd/>
            <a:tailEnd/>
          </a:ln>
        </p:spPr>
        <p:txBody>
          <a:bodyPr>
            <a:spAutoFit/>
          </a:bodyPr>
          <a:lstStyle/>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生体</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リズムが</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毎日</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少しずつ</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遅く</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ずれます</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（フリーラン）。</a:t>
            </a:r>
          </a:p>
          <a:p>
            <a:pPr fontAlgn="base">
              <a:spcBef>
                <a:spcPct val="0"/>
              </a:spcBef>
              <a:spcAft>
                <a:spcPct val="0"/>
              </a:spcAft>
            </a:pPr>
            <a:endParaRPr lang="ja-JP" altLang="en-US" sz="900">
              <a:solidFill>
                <a:prstClr val="black"/>
              </a:solidFill>
              <a:latin typeface="Times New Roman" pitchFamily="18" charset="0"/>
              <a:ea typeface="ＭＳ Ｐゴシック" pitchFamily="50" charset="-128"/>
            </a:endParaRPr>
          </a:p>
          <a:p>
            <a:pPr fontAlgn="base">
              <a:spcBef>
                <a:spcPct val="0"/>
              </a:spcBef>
              <a:spcAft>
                <a:spcPct val="0"/>
              </a:spcAft>
            </a:pPr>
            <a:r>
              <a:rPr lang="ja-JP" altLang="en-US">
                <a:solidFill>
                  <a:prstClr val="black"/>
                </a:solidFill>
                <a:latin typeface="Times New Roman" pitchFamily="18" charset="0"/>
                <a:ea typeface="ＭＳ Ｐゴシック" pitchFamily="50" charset="-128"/>
              </a:rPr>
              <a:t>生体時計が自由　　　</a:t>
            </a:r>
          </a:p>
          <a:p>
            <a:pPr fontAlgn="base">
              <a:spcBef>
                <a:spcPct val="0"/>
              </a:spcBef>
              <a:spcAft>
                <a:spcPct val="0"/>
              </a:spcAft>
            </a:pPr>
            <a:r>
              <a:rPr lang="ja-JP" altLang="en-US">
                <a:solidFill>
                  <a:prstClr val="black"/>
                </a:solidFill>
                <a:latin typeface="Times New Roman" pitchFamily="18" charset="0"/>
                <a:ea typeface="ＭＳ Ｐゴシック" pitchFamily="50" charset="-128"/>
              </a:rPr>
              <a:t>　　（フリー）に</a:t>
            </a:r>
          </a:p>
          <a:p>
            <a:pPr fontAlgn="base">
              <a:spcBef>
                <a:spcPct val="0"/>
              </a:spcBef>
              <a:spcAft>
                <a:spcPct val="0"/>
              </a:spcAft>
            </a:pPr>
            <a:r>
              <a:rPr lang="ja-JP" altLang="en-US">
                <a:solidFill>
                  <a:prstClr val="black"/>
                </a:solidFill>
                <a:latin typeface="Times New Roman" pitchFamily="18" charset="0"/>
                <a:ea typeface="ＭＳ Ｐゴシック" pitchFamily="50" charset="-128"/>
              </a:rPr>
              <a:t>活動（ラン）する。</a:t>
            </a:r>
          </a:p>
          <a:p>
            <a:pPr fontAlgn="base">
              <a:spcBef>
                <a:spcPct val="0"/>
              </a:spcBef>
              <a:spcAft>
                <a:spcPct val="0"/>
              </a:spcAft>
            </a:pPr>
            <a:endParaRPr lang="ja-JP" altLang="en-US" sz="900">
              <a:solidFill>
                <a:prstClr val="black"/>
              </a:solidFill>
              <a:latin typeface="Times New Roman" pitchFamily="18" charset="0"/>
              <a:ea typeface="ＭＳ Ｐゴシック" pitchFamily="50" charset="-128"/>
            </a:endParaRP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このズレは</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生体時計</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と</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地球の周期</a:t>
            </a:r>
          </a:p>
          <a:p>
            <a:pPr fontAlgn="base">
              <a:spcBef>
                <a:spcPct val="0"/>
              </a:spcBef>
              <a:spcAft>
                <a:spcPct val="0"/>
              </a:spcAft>
            </a:pPr>
            <a:r>
              <a:rPr lang="ja-JP" altLang="en-US" sz="2400">
                <a:solidFill>
                  <a:prstClr val="black"/>
                </a:solidFill>
                <a:latin typeface="Times New Roman" pitchFamily="18" charset="0"/>
                <a:ea typeface="ＭＳ Ｐゴシック" pitchFamily="50" charset="-128"/>
              </a:rPr>
              <a:t> との差です。</a:t>
            </a:r>
          </a:p>
        </p:txBody>
      </p:sp>
      <p:sp>
        <p:nvSpPr>
          <p:cNvPr id="229382" name="Line 6"/>
          <p:cNvSpPr>
            <a:spLocks noChangeShapeType="1"/>
          </p:cNvSpPr>
          <p:nvPr/>
        </p:nvSpPr>
        <p:spPr bwMode="auto">
          <a:xfrm>
            <a:off x="5753100" y="1295400"/>
            <a:ext cx="381000" cy="685800"/>
          </a:xfrm>
          <a:prstGeom prst="line">
            <a:avLst/>
          </a:prstGeom>
          <a:noFill/>
          <a:ln w="50800">
            <a:solidFill>
              <a:schemeClr val="tx1"/>
            </a:solidFill>
            <a:round/>
            <a:headEnd/>
            <a:tailEnd/>
          </a:ln>
        </p:spPr>
        <p:txBody>
          <a:bodyPr/>
          <a:lstStyle/>
          <a:p>
            <a:pPr fontAlgn="base">
              <a:spcBef>
                <a:spcPct val="0"/>
              </a:spcBef>
              <a:spcAft>
                <a:spcPct val="0"/>
              </a:spcAft>
            </a:pPr>
            <a:endParaRPr lang="ja-JP" altLang="en-US">
              <a:solidFill>
                <a:prstClr val="black"/>
              </a:solidFill>
              <a:latin typeface="Arial" charset="0"/>
              <a:ea typeface="ＭＳ Ｐゴシック" pitchFamily="50" charset="-128"/>
            </a:endParaRPr>
          </a:p>
        </p:txBody>
      </p:sp>
      <p:sp>
        <p:nvSpPr>
          <p:cNvPr id="229383" name="Line 7"/>
          <p:cNvSpPr>
            <a:spLocks noChangeShapeType="1"/>
          </p:cNvSpPr>
          <p:nvPr/>
        </p:nvSpPr>
        <p:spPr bwMode="auto">
          <a:xfrm flipV="1">
            <a:off x="5753100" y="2133600"/>
            <a:ext cx="381000" cy="533400"/>
          </a:xfrm>
          <a:prstGeom prst="line">
            <a:avLst/>
          </a:prstGeom>
          <a:noFill/>
          <a:ln w="50800">
            <a:solidFill>
              <a:schemeClr val="tx1"/>
            </a:solidFill>
            <a:round/>
            <a:headEnd/>
            <a:tailEnd/>
          </a:ln>
        </p:spPr>
        <p:txBody>
          <a:bodyPr/>
          <a:lstStyle/>
          <a:p>
            <a:pPr fontAlgn="base">
              <a:spcBef>
                <a:spcPct val="0"/>
              </a:spcBef>
              <a:spcAft>
                <a:spcPct val="0"/>
              </a:spcAft>
            </a:pPr>
            <a:endParaRPr lang="ja-JP" altLang="en-US">
              <a:solidFill>
                <a:prstClr val="black"/>
              </a:solidFill>
              <a:latin typeface="Arial" charset="0"/>
              <a:ea typeface="ＭＳ Ｐゴシック" pitchFamily="50" charset="-128"/>
            </a:endParaRPr>
          </a:p>
        </p:txBody>
      </p:sp>
      <p:sp>
        <p:nvSpPr>
          <p:cNvPr id="229384" name="Line 8"/>
          <p:cNvSpPr>
            <a:spLocks noChangeShapeType="1"/>
          </p:cNvSpPr>
          <p:nvPr/>
        </p:nvSpPr>
        <p:spPr bwMode="auto">
          <a:xfrm flipH="1">
            <a:off x="7429500" y="685800"/>
            <a:ext cx="685800" cy="1295400"/>
          </a:xfrm>
          <a:prstGeom prst="line">
            <a:avLst/>
          </a:prstGeom>
          <a:noFill/>
          <a:ln w="50800">
            <a:solidFill>
              <a:schemeClr val="tx1"/>
            </a:solidFill>
            <a:round/>
            <a:headEnd/>
            <a:tailEnd/>
          </a:ln>
        </p:spPr>
        <p:txBody>
          <a:bodyPr/>
          <a:lstStyle/>
          <a:p>
            <a:pPr fontAlgn="base">
              <a:spcBef>
                <a:spcPct val="0"/>
              </a:spcBef>
              <a:spcAft>
                <a:spcPct val="0"/>
              </a:spcAft>
            </a:pPr>
            <a:endParaRPr lang="ja-JP" altLang="en-US">
              <a:solidFill>
                <a:prstClr val="black"/>
              </a:solidFill>
              <a:latin typeface="Arial" charset="0"/>
              <a:ea typeface="ＭＳ Ｐゴシック" pitchFamily="50" charset="-128"/>
            </a:endParaRPr>
          </a:p>
        </p:txBody>
      </p:sp>
      <p:sp>
        <p:nvSpPr>
          <p:cNvPr id="229385" name="Line 9"/>
          <p:cNvSpPr>
            <a:spLocks noChangeShapeType="1"/>
          </p:cNvSpPr>
          <p:nvPr/>
        </p:nvSpPr>
        <p:spPr bwMode="auto">
          <a:xfrm>
            <a:off x="7429500" y="2209800"/>
            <a:ext cx="685800" cy="3657600"/>
          </a:xfrm>
          <a:prstGeom prst="line">
            <a:avLst/>
          </a:prstGeom>
          <a:noFill/>
          <a:ln w="50800">
            <a:solidFill>
              <a:schemeClr val="tx1"/>
            </a:solidFill>
            <a:round/>
            <a:headEnd/>
            <a:tailEnd/>
          </a:ln>
        </p:spPr>
        <p:txBody>
          <a:bodyPr/>
          <a:lstStyle/>
          <a:p>
            <a:pPr fontAlgn="base">
              <a:spcBef>
                <a:spcPct val="0"/>
              </a:spcBef>
              <a:spcAft>
                <a:spcPct val="0"/>
              </a:spcAft>
            </a:pPr>
            <a:endParaRPr lang="ja-JP" altLang="en-US">
              <a:solidFill>
                <a:prstClr val="black"/>
              </a:solidFill>
              <a:latin typeface="Arial" charset="0"/>
              <a:ea typeface="ＭＳ Ｐゴシック" pitchFamily="50" charset="-128"/>
            </a:endParaRPr>
          </a:p>
        </p:txBody>
      </p:sp>
      <p:sp>
        <p:nvSpPr>
          <p:cNvPr id="229386" name="Rectangle 10"/>
          <p:cNvSpPr>
            <a:spLocks noChangeArrowheads="1"/>
          </p:cNvSpPr>
          <p:nvPr/>
        </p:nvSpPr>
        <p:spPr bwMode="auto">
          <a:xfrm>
            <a:off x="1127126" y="2924176"/>
            <a:ext cx="1584325" cy="3046413"/>
          </a:xfrm>
          <a:prstGeom prst="rect">
            <a:avLst/>
          </a:prstGeom>
          <a:noFill/>
          <a:ln w="9525">
            <a:noFill/>
            <a:miter lim="800000"/>
            <a:headEnd/>
            <a:tailEnd/>
          </a:ln>
        </p:spPr>
        <p:txBody>
          <a:bodyPr>
            <a:spAutoFit/>
          </a:bodyPr>
          <a:lstStyle/>
          <a:p>
            <a:pPr fontAlgn="base">
              <a:spcBef>
                <a:spcPct val="0"/>
              </a:spcBef>
              <a:spcAft>
                <a:spcPct val="0"/>
              </a:spcAft>
            </a:pPr>
            <a:r>
              <a:rPr lang="en-US" altLang="ja-JP" sz="2400">
                <a:solidFill>
                  <a:prstClr val="black"/>
                </a:solidFill>
                <a:latin typeface="Times New Roman" pitchFamily="18" charset="0"/>
                <a:ea typeface="ＭＳ Ｐゴシック" pitchFamily="50" charset="-128"/>
              </a:rPr>
              <a:t>   </a:t>
            </a:r>
            <a:r>
              <a:rPr lang="ja-JP" altLang="en-US" sz="2400">
                <a:solidFill>
                  <a:srgbClr val="C0504D"/>
                </a:solidFill>
                <a:latin typeface="Times New Roman" pitchFamily="18" charset="0"/>
                <a:ea typeface="ＭＳ Ｐゴシック" pitchFamily="50" charset="-128"/>
              </a:rPr>
              <a:t>生後</a:t>
            </a:r>
          </a:p>
          <a:p>
            <a:pPr fontAlgn="base">
              <a:spcBef>
                <a:spcPct val="0"/>
              </a:spcBef>
              <a:spcAft>
                <a:spcPct val="0"/>
              </a:spcAft>
            </a:pPr>
            <a:r>
              <a:rPr lang="ja-JP" altLang="en-US" sz="2400">
                <a:solidFill>
                  <a:srgbClr val="C0504D"/>
                </a:solidFill>
                <a:latin typeface="Times New Roman" pitchFamily="18" charset="0"/>
                <a:ea typeface="ＭＳ Ｐゴシック" pitchFamily="50" charset="-128"/>
              </a:rPr>
              <a:t>３－４ヶ月　　  　　　　    </a:t>
            </a:r>
          </a:p>
          <a:p>
            <a:pPr fontAlgn="base">
              <a:spcBef>
                <a:spcPct val="0"/>
              </a:spcBef>
              <a:spcAft>
                <a:spcPct val="0"/>
              </a:spcAft>
            </a:pPr>
            <a:r>
              <a:rPr lang="ja-JP" altLang="en-US" sz="2400">
                <a:solidFill>
                  <a:srgbClr val="C0504D"/>
                </a:solidFill>
                <a:latin typeface="Times New Roman" pitchFamily="18" charset="0"/>
                <a:ea typeface="ＭＳ Ｐゴシック" pitchFamily="50" charset="-128"/>
              </a:rPr>
              <a:t>   以降</a:t>
            </a:r>
          </a:p>
          <a:p>
            <a:pPr fontAlgn="base">
              <a:spcBef>
                <a:spcPct val="0"/>
              </a:spcBef>
              <a:spcAft>
                <a:spcPct val="0"/>
              </a:spcAft>
            </a:pPr>
            <a:r>
              <a:rPr lang="ja-JP" altLang="en-US" sz="2400">
                <a:solidFill>
                  <a:srgbClr val="C0504D"/>
                </a:solidFill>
                <a:latin typeface="Times New Roman" pitchFamily="18" charset="0"/>
                <a:ea typeface="ＭＳ Ｐゴシック" pitchFamily="50" charset="-128"/>
              </a:rPr>
              <a:t> このズレは朝の光のおかげでなくなり   </a:t>
            </a:r>
          </a:p>
          <a:p>
            <a:pPr fontAlgn="base">
              <a:spcBef>
                <a:spcPct val="0"/>
              </a:spcBef>
              <a:spcAft>
                <a:spcPct val="0"/>
              </a:spcAft>
            </a:pPr>
            <a:r>
              <a:rPr lang="ja-JP" altLang="en-US" sz="2400">
                <a:solidFill>
                  <a:srgbClr val="C0504D"/>
                </a:solidFill>
                <a:latin typeface="Times New Roman" pitchFamily="18" charset="0"/>
                <a:ea typeface="ＭＳ Ｐゴシック" pitchFamily="50" charset="-128"/>
              </a:rPr>
              <a:t>   ます。</a:t>
            </a:r>
          </a:p>
        </p:txBody>
      </p:sp>
      <p:sp>
        <p:nvSpPr>
          <p:cNvPr id="229387" name="Line 11"/>
          <p:cNvSpPr>
            <a:spLocks noChangeShapeType="1"/>
          </p:cNvSpPr>
          <p:nvPr/>
        </p:nvSpPr>
        <p:spPr bwMode="auto">
          <a:xfrm>
            <a:off x="2063750" y="2781300"/>
            <a:ext cx="1511300" cy="0"/>
          </a:xfrm>
          <a:prstGeom prst="line">
            <a:avLst/>
          </a:prstGeom>
          <a:noFill/>
          <a:ln w="31750">
            <a:solidFill>
              <a:schemeClr val="tx1"/>
            </a:solidFill>
            <a:round/>
            <a:headEnd/>
            <a:tailEnd/>
          </a:ln>
        </p:spPr>
        <p:txBody>
          <a:bodyPr/>
          <a:lstStyle/>
          <a:p>
            <a:pPr fontAlgn="base">
              <a:spcBef>
                <a:spcPct val="0"/>
              </a:spcBef>
              <a:spcAft>
                <a:spcPct val="0"/>
              </a:spcAft>
            </a:pPr>
            <a:endParaRPr lang="ja-JP" altLang="en-US">
              <a:solidFill>
                <a:prstClr val="black"/>
              </a:solidFill>
              <a:latin typeface="Arial" charset="0"/>
              <a:ea typeface="ＭＳ Ｐゴシック" pitchFamily="50" charset="-128"/>
            </a:endParaRPr>
          </a:p>
        </p:txBody>
      </p:sp>
      <p:sp>
        <p:nvSpPr>
          <p:cNvPr id="229388" name="Line 12"/>
          <p:cNvSpPr>
            <a:spLocks noChangeShapeType="1"/>
          </p:cNvSpPr>
          <p:nvPr/>
        </p:nvSpPr>
        <p:spPr bwMode="auto">
          <a:xfrm>
            <a:off x="3000375" y="2781301"/>
            <a:ext cx="0" cy="2663825"/>
          </a:xfrm>
          <a:prstGeom prst="line">
            <a:avLst/>
          </a:prstGeom>
          <a:noFill/>
          <a:ln w="25400">
            <a:solidFill>
              <a:schemeClr val="tx1"/>
            </a:solidFill>
            <a:round/>
            <a:headEnd/>
            <a:tailEnd type="triangle" w="med" len="med"/>
          </a:ln>
        </p:spPr>
        <p:txBody>
          <a:bodyPr/>
          <a:lstStyle/>
          <a:p>
            <a:pPr fontAlgn="base">
              <a:spcBef>
                <a:spcPct val="0"/>
              </a:spcBef>
              <a:spcAft>
                <a:spcPct val="0"/>
              </a:spcAft>
            </a:pPr>
            <a:endParaRPr lang="ja-JP" altLang="en-US">
              <a:solidFill>
                <a:prstClr val="black"/>
              </a:solidFill>
              <a:latin typeface="Arial" charset="0"/>
              <a:ea typeface="ＭＳ Ｐゴシック" pitchFamily="50" charset="-128"/>
            </a:endParaRPr>
          </a:p>
        </p:txBody>
      </p:sp>
    </p:spTree>
    <p:extLst>
      <p:ext uri="{BB962C8B-B14F-4D97-AF65-F5344CB8AC3E}">
        <p14:creationId xmlns:p14="http://schemas.microsoft.com/office/powerpoint/2010/main" val="250479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271589" y="63501"/>
            <a:ext cx="5545137" cy="6696075"/>
          </a:xfrm>
          <a:prstGeom prst="rect">
            <a:avLst/>
          </a:prstGeom>
          <a:noFill/>
          <a:ln w="9525">
            <a:noFill/>
            <a:miter lim="800000"/>
            <a:headEnd/>
            <a:tailEnd/>
          </a:ln>
        </p:spPr>
      </p:pic>
      <p:sp>
        <p:nvSpPr>
          <p:cNvPr id="27651" name="Rectangle 3"/>
          <p:cNvSpPr>
            <a:spLocks noChangeArrowheads="1"/>
          </p:cNvSpPr>
          <p:nvPr/>
        </p:nvSpPr>
        <p:spPr bwMode="auto">
          <a:xfrm>
            <a:off x="6816726" y="-47625"/>
            <a:ext cx="4422775" cy="6864350"/>
          </a:xfrm>
          <a:prstGeom prst="rect">
            <a:avLst/>
          </a:prstGeom>
          <a:noFill/>
          <a:ln w="9525">
            <a:noFill/>
            <a:miter lim="800000"/>
            <a:headEnd/>
            <a:tailEnd/>
          </a:ln>
        </p:spPr>
        <p:txBody>
          <a:bodyPr anchor="ctr">
            <a:spAutoFit/>
          </a:bodyPr>
          <a:lstStyle/>
          <a:p>
            <a:r>
              <a:rPr lang="ja-JP" altLang="en-US" sz="2000">
                <a:solidFill>
                  <a:srgbClr val="222222"/>
                </a:solidFill>
                <a:cs typeface="Arial" pitchFamily="34" charset="0"/>
              </a:rPr>
              <a:t>　睡眠外来で診察させていただいている高校１年生の女子の</a:t>
            </a:r>
            <a:r>
              <a:rPr lang="ja-JP" altLang="ja-JP" sz="2000">
                <a:solidFill>
                  <a:srgbClr val="222222"/>
                </a:solidFill>
                <a:cs typeface="Arial" pitchFamily="34" charset="0"/>
              </a:rPr>
              <a:t>2015</a:t>
            </a:r>
            <a:r>
              <a:rPr lang="ja-JP" altLang="en-US" sz="2000">
                <a:solidFill>
                  <a:srgbClr val="222222"/>
                </a:solidFill>
                <a:cs typeface="Arial" pitchFamily="34" charset="0"/>
              </a:rPr>
              <a:t>年</a:t>
            </a:r>
            <a:r>
              <a:rPr lang="ja-JP" altLang="ja-JP" sz="2000">
                <a:solidFill>
                  <a:srgbClr val="222222"/>
                </a:solidFill>
                <a:cs typeface="Arial" pitchFamily="34" charset="0"/>
              </a:rPr>
              <a:t>10</a:t>
            </a:r>
            <a:r>
              <a:rPr lang="ja-JP" altLang="en-US" sz="2000">
                <a:solidFill>
                  <a:srgbClr val="222222"/>
                </a:solidFill>
                <a:cs typeface="Arial" pitchFamily="34" charset="0"/>
              </a:rPr>
              <a:t>月の睡眠日誌です。</a:t>
            </a:r>
            <a:endParaRPr lang="en-US" altLang="ja-JP" sz="2000" dirty="0">
              <a:solidFill>
                <a:srgbClr val="222222"/>
              </a:solidFill>
              <a:cs typeface="Arial" pitchFamily="34" charset="0"/>
            </a:endParaRPr>
          </a:p>
          <a:p>
            <a:r>
              <a:rPr lang="ja-JP" altLang="en-US" sz="2000" dirty="0">
                <a:solidFill>
                  <a:srgbClr val="222222"/>
                </a:solidFill>
                <a:cs typeface="Arial" pitchFamily="34" charset="0"/>
              </a:rPr>
              <a:t>　黒線部分が眠った時間帯です。学校がある日は</a:t>
            </a:r>
            <a:r>
              <a:rPr lang="ja-JP" altLang="ja-JP" sz="2000" dirty="0">
                <a:solidFill>
                  <a:srgbClr val="222222"/>
                </a:solidFill>
                <a:cs typeface="Arial" pitchFamily="34" charset="0"/>
              </a:rPr>
              <a:t>6</a:t>
            </a:r>
            <a:r>
              <a:rPr lang="ja-JP" altLang="en-US" sz="2000" dirty="0">
                <a:solidFill>
                  <a:srgbClr val="222222"/>
                </a:solidFill>
                <a:cs typeface="Arial" pitchFamily="34" charset="0"/>
              </a:rPr>
              <a:t>時から</a:t>
            </a:r>
            <a:r>
              <a:rPr lang="ja-JP" altLang="ja-JP" sz="2000" dirty="0">
                <a:solidFill>
                  <a:srgbClr val="222222"/>
                </a:solidFill>
                <a:cs typeface="Arial" pitchFamily="34" charset="0"/>
              </a:rPr>
              <a:t>6</a:t>
            </a:r>
            <a:r>
              <a:rPr lang="ja-JP" altLang="en-US" sz="2000" dirty="0">
                <a:solidFill>
                  <a:srgbClr val="222222"/>
                </a:solidFill>
                <a:cs typeface="Arial" pitchFamily="34" charset="0"/>
              </a:rPr>
              <a:t>時半には起きることができていますが、週末や祝日にはひどく朝寝坊になっています。社会的時差ボケと言えるでしょう。週末に至る前の平日</a:t>
            </a:r>
            <a:r>
              <a:rPr lang="ja-JP" altLang="ja-JP" sz="2000" dirty="0">
                <a:solidFill>
                  <a:srgbClr val="222222"/>
                </a:solidFill>
                <a:cs typeface="Arial" pitchFamily="34" charset="0"/>
              </a:rPr>
              <a:t>5</a:t>
            </a:r>
            <a:r>
              <a:rPr lang="ja-JP" altLang="en-US" sz="2000" dirty="0">
                <a:solidFill>
                  <a:srgbClr val="222222"/>
                </a:solidFill>
                <a:cs typeface="Arial" pitchFamily="34" charset="0"/>
              </a:rPr>
              <a:t>日間の睡眠時間が足りないことが分かります。テスト前には「寝る間を惜しんで勉強」していることが分かります。テストには</a:t>
            </a:r>
            <a:r>
              <a:rPr lang="ja-JP" altLang="ja-JP" sz="2000" dirty="0">
                <a:solidFill>
                  <a:srgbClr val="222222"/>
                </a:solidFill>
                <a:cs typeface="Arial" pitchFamily="34" charset="0"/>
              </a:rPr>
              <a:t>4</a:t>
            </a:r>
            <a:r>
              <a:rPr lang="ja-JP" altLang="en-US" sz="2000" dirty="0">
                <a:solidFill>
                  <a:srgbClr val="222222"/>
                </a:solidFill>
                <a:cs typeface="Arial" pitchFamily="34" charset="0"/>
              </a:rPr>
              <a:t>－</a:t>
            </a:r>
            <a:r>
              <a:rPr lang="ja-JP" altLang="ja-JP" sz="2000" dirty="0">
                <a:solidFill>
                  <a:srgbClr val="222222"/>
                </a:solidFill>
                <a:cs typeface="Arial" pitchFamily="34" charset="0"/>
              </a:rPr>
              <a:t>5</a:t>
            </a:r>
            <a:r>
              <a:rPr lang="ja-JP" altLang="en-US" sz="2000" dirty="0">
                <a:solidFill>
                  <a:srgbClr val="222222"/>
                </a:solidFill>
                <a:cs typeface="Arial" pitchFamily="34" charset="0"/>
              </a:rPr>
              <a:t>時間睡眠で臨んでいます。テスト中に眠気に襲われ、実力を発揮できなかったのではないかと心配です。</a:t>
            </a:r>
            <a:endParaRPr lang="en-US" altLang="ja-JP" sz="2000" dirty="0">
              <a:solidFill>
                <a:srgbClr val="222222"/>
              </a:solidFill>
              <a:cs typeface="Arial" pitchFamily="34" charset="0"/>
            </a:endParaRPr>
          </a:p>
          <a:p>
            <a:r>
              <a:rPr lang="ja-JP" altLang="en-US" sz="2000" dirty="0">
                <a:solidFill>
                  <a:srgbClr val="222222"/>
                </a:solidFill>
                <a:cs typeface="Arial" pitchFamily="34" charset="0"/>
              </a:rPr>
              <a:t>　テスト後早寝をする、と決心し、連日</a:t>
            </a:r>
            <a:r>
              <a:rPr lang="ja-JP" altLang="ja-JP" sz="2000" dirty="0">
                <a:solidFill>
                  <a:srgbClr val="222222"/>
                </a:solidFill>
                <a:cs typeface="Arial" pitchFamily="34" charset="0"/>
              </a:rPr>
              <a:t>0</a:t>
            </a:r>
            <a:r>
              <a:rPr lang="ja-JP" altLang="en-US" sz="2000" dirty="0">
                <a:solidFill>
                  <a:srgbClr val="222222"/>
                </a:solidFill>
                <a:cs typeface="Arial" pitchFamily="34" charset="0"/>
              </a:rPr>
              <a:t>時前に寝つくようにしましたが、その週末にも</a:t>
            </a:r>
            <a:r>
              <a:rPr lang="ja-JP" altLang="ja-JP" sz="2000" dirty="0">
                <a:solidFill>
                  <a:srgbClr val="222222"/>
                </a:solidFill>
                <a:cs typeface="Arial" pitchFamily="34" charset="0"/>
              </a:rPr>
              <a:t>11</a:t>
            </a:r>
            <a:r>
              <a:rPr lang="ja-JP" altLang="en-US" sz="2000" dirty="0">
                <a:solidFill>
                  <a:srgbClr val="222222"/>
                </a:solidFill>
                <a:cs typeface="Arial" pitchFamily="34" charset="0"/>
              </a:rPr>
              <a:t>時まで寝てしまいました。土曜の期待起床時刻を</a:t>
            </a:r>
            <a:r>
              <a:rPr lang="ja-JP" altLang="ja-JP" sz="2000" dirty="0">
                <a:solidFill>
                  <a:srgbClr val="222222"/>
                </a:solidFill>
                <a:cs typeface="Arial" pitchFamily="34" charset="0"/>
              </a:rPr>
              <a:t>8</a:t>
            </a:r>
            <a:r>
              <a:rPr lang="ja-JP" altLang="en-US" sz="2000" dirty="0">
                <a:solidFill>
                  <a:srgbClr val="222222"/>
                </a:solidFill>
                <a:cs typeface="Arial" pitchFamily="34" charset="0"/>
              </a:rPr>
              <a:t>時とすると</a:t>
            </a:r>
            <a:r>
              <a:rPr lang="ja-JP" altLang="ja-JP" sz="2000" dirty="0">
                <a:solidFill>
                  <a:srgbClr val="222222"/>
                </a:solidFill>
                <a:cs typeface="Arial" pitchFamily="34" charset="0"/>
              </a:rPr>
              <a:t>5</a:t>
            </a:r>
            <a:r>
              <a:rPr lang="ja-JP" altLang="en-US" sz="2000" dirty="0">
                <a:solidFill>
                  <a:srgbClr val="222222"/>
                </a:solidFill>
                <a:cs typeface="Arial" pitchFamily="34" charset="0"/>
              </a:rPr>
              <a:t>日間で</a:t>
            </a:r>
            <a:r>
              <a:rPr lang="ja-JP" altLang="ja-JP" sz="2000" dirty="0">
                <a:solidFill>
                  <a:srgbClr val="222222"/>
                </a:solidFill>
                <a:cs typeface="Arial" pitchFamily="34" charset="0"/>
              </a:rPr>
              <a:t>3</a:t>
            </a:r>
            <a:r>
              <a:rPr lang="ja-JP" altLang="en-US" sz="2000" dirty="0">
                <a:solidFill>
                  <a:srgbClr val="222222"/>
                </a:solidFill>
                <a:cs typeface="Arial" pitchFamily="34" charset="0"/>
              </a:rPr>
              <a:t>時間足りなかったことになります。今後平日にはさらに</a:t>
            </a:r>
            <a:r>
              <a:rPr lang="ja-JP" altLang="ja-JP" sz="2000" dirty="0">
                <a:solidFill>
                  <a:srgbClr val="222222"/>
                </a:solidFill>
                <a:cs typeface="Arial" pitchFamily="34" charset="0"/>
              </a:rPr>
              <a:t>60x3/5</a:t>
            </a:r>
            <a:r>
              <a:rPr lang="ja-JP" altLang="en-US" sz="2000" dirty="0">
                <a:solidFill>
                  <a:srgbClr val="222222"/>
                </a:solidFill>
                <a:cs typeface="Arial" pitchFamily="34" charset="0"/>
              </a:rPr>
              <a:t>＝２４分多く寝る必要がありそうです。</a:t>
            </a:r>
            <a:r>
              <a:rPr lang="ja-JP" altLang="en-US" sz="2000" dirty="0"/>
              <a:t> </a:t>
            </a:r>
          </a:p>
        </p:txBody>
      </p:sp>
    </p:spTree>
    <p:extLst>
      <p:ext uri="{BB962C8B-B14F-4D97-AF65-F5344CB8AC3E}">
        <p14:creationId xmlns:p14="http://schemas.microsoft.com/office/powerpoint/2010/main" val="2102059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101600"/>
            <a:ext cx="10363200" cy="1143000"/>
          </a:xfrm>
        </p:spPr>
        <p:txBody>
          <a:bodyPr/>
          <a:lstStyle/>
          <a:p>
            <a:r>
              <a:rPr kumimoji="1" lang="ja-JP" altLang="en-US" dirty="0"/>
              <a:t>本日の目次</a:t>
            </a:r>
          </a:p>
        </p:txBody>
      </p:sp>
      <p:sp>
        <p:nvSpPr>
          <p:cNvPr id="3" name="コンテンツ プレースホルダー 2"/>
          <p:cNvSpPr>
            <a:spLocks noGrp="1"/>
          </p:cNvSpPr>
          <p:nvPr>
            <p:ph idx="1"/>
          </p:nvPr>
        </p:nvSpPr>
        <p:spPr>
          <a:xfrm>
            <a:off x="914400" y="1070708"/>
            <a:ext cx="10363200" cy="5689600"/>
          </a:xfrm>
        </p:spPr>
        <p:txBody>
          <a:bodyPr/>
          <a:lstStyle/>
          <a:p>
            <a:r>
              <a:rPr lang="ja-JP" altLang="en-US" dirty="0"/>
              <a:t>情報・常識に惑わされるな</a:t>
            </a:r>
            <a:endParaRPr lang="en-US" altLang="ja-JP" dirty="0"/>
          </a:p>
          <a:p>
            <a:r>
              <a:rPr lang="ja-JP" altLang="en-US" dirty="0"/>
              <a:t>神山の外来を受診した高校生</a:t>
            </a:r>
            <a:endParaRPr lang="en-US" altLang="ja-JP" dirty="0"/>
          </a:p>
          <a:p>
            <a:r>
              <a:rPr lang="ja-JP" altLang="en-US" dirty="0"/>
              <a:t>生体時計</a:t>
            </a:r>
            <a:endParaRPr lang="en-US" altLang="ja-JP" dirty="0"/>
          </a:p>
          <a:p>
            <a:r>
              <a:rPr lang="ja-JP" altLang="en-US" dirty="0"/>
              <a:t>睡眠表</a:t>
            </a:r>
            <a:endParaRPr lang="en-US" altLang="ja-JP" dirty="0"/>
          </a:p>
          <a:p>
            <a:r>
              <a:rPr lang="ja-JP" altLang="en-US" dirty="0"/>
              <a:t>成長ホルモン、メラトニン、寝ないと太る</a:t>
            </a:r>
          </a:p>
          <a:p>
            <a:endParaRPr lang="en-US" altLang="ja-JP" dirty="0"/>
          </a:p>
        </p:txBody>
      </p:sp>
      <p:pic>
        <p:nvPicPr>
          <p:cNvPr id="4" name="Picture 10">
            <a:extLst>
              <a:ext uri="{FF2B5EF4-FFF2-40B4-BE49-F238E27FC236}">
                <a16:creationId xmlns:a16="http://schemas.microsoft.com/office/drawing/2014/main" id="{74F143FB-3FDC-E6E8-CA9B-30F79DCA7057}"/>
              </a:ext>
            </a:extLst>
          </p:cNvPr>
          <p:cNvPicPr>
            <a:picLocks noChangeAspect="1" noChangeArrowheads="1"/>
          </p:cNvPicPr>
          <p:nvPr/>
        </p:nvPicPr>
        <p:blipFill>
          <a:blip r:embed="rId2"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1308898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2"/>
          <p:cNvPicPr>
            <a:picLocks noChangeAspect="1" noChangeArrowheads="1"/>
          </p:cNvPicPr>
          <p:nvPr/>
        </p:nvPicPr>
        <p:blipFill>
          <a:blip r:embed="rId3" cstate="print"/>
          <a:srcRect/>
          <a:stretch>
            <a:fillRect/>
          </a:stretch>
        </p:blipFill>
        <p:spPr bwMode="auto">
          <a:xfrm>
            <a:off x="6364288" y="2736851"/>
            <a:ext cx="3200400" cy="1336675"/>
          </a:xfrm>
          <a:prstGeom prst="rect">
            <a:avLst/>
          </a:prstGeom>
          <a:noFill/>
          <a:ln w="9525">
            <a:noFill/>
            <a:miter lim="800000"/>
            <a:headEnd/>
            <a:tailEnd/>
          </a:ln>
        </p:spPr>
      </p:pic>
      <p:pic>
        <p:nvPicPr>
          <p:cNvPr id="47110" name="Picture 3"/>
          <p:cNvPicPr>
            <a:picLocks noChangeAspect="1" noChangeArrowheads="1"/>
          </p:cNvPicPr>
          <p:nvPr/>
        </p:nvPicPr>
        <p:blipFill>
          <a:blip r:embed="rId4" cstate="print"/>
          <a:srcRect/>
          <a:stretch>
            <a:fillRect/>
          </a:stretch>
        </p:blipFill>
        <p:spPr bwMode="auto">
          <a:xfrm>
            <a:off x="6592888" y="4257676"/>
            <a:ext cx="3200400" cy="1185863"/>
          </a:xfrm>
          <a:prstGeom prst="rect">
            <a:avLst/>
          </a:prstGeom>
          <a:noFill/>
          <a:ln w="9525">
            <a:noFill/>
            <a:miter lim="800000"/>
            <a:headEnd/>
            <a:tailEnd/>
          </a:ln>
        </p:spPr>
      </p:pic>
      <p:sp>
        <p:nvSpPr>
          <p:cNvPr id="47111" name="Rectangle 4"/>
          <p:cNvSpPr>
            <a:spLocks noChangeArrowheads="1"/>
          </p:cNvSpPr>
          <p:nvPr/>
        </p:nvSpPr>
        <p:spPr bwMode="auto">
          <a:xfrm>
            <a:off x="8039100" y="4191001"/>
            <a:ext cx="717550" cy="307975"/>
          </a:xfrm>
          <a:prstGeom prst="rect">
            <a:avLst/>
          </a:prstGeom>
          <a:noFill/>
          <a:ln w="9525">
            <a:noFill/>
            <a:miter lim="800000"/>
            <a:headEnd/>
            <a:tailEnd/>
          </a:ln>
        </p:spPr>
        <p:txBody>
          <a:bodyPr>
            <a:spAutoFit/>
          </a:bodyPr>
          <a:lstStyle/>
          <a:p>
            <a:pPr defTabSz="912813"/>
            <a:r>
              <a:rPr lang="ja-JP" altLang="en-US" sz="1400">
                <a:latin typeface="Times New Roman" pitchFamily="18" charset="0"/>
              </a:rPr>
              <a:t>（尿中）</a:t>
            </a:r>
          </a:p>
        </p:txBody>
      </p:sp>
      <p:pic>
        <p:nvPicPr>
          <p:cNvPr id="47112" name="Picture 5"/>
          <p:cNvPicPr>
            <a:picLocks noChangeAspect="1" noChangeArrowheads="1"/>
          </p:cNvPicPr>
          <p:nvPr/>
        </p:nvPicPr>
        <p:blipFill>
          <a:blip r:embed="rId5" cstate="print"/>
          <a:srcRect/>
          <a:stretch>
            <a:fillRect/>
          </a:stretch>
        </p:blipFill>
        <p:spPr bwMode="auto">
          <a:xfrm>
            <a:off x="5524500" y="588963"/>
            <a:ext cx="2971800" cy="2019300"/>
          </a:xfrm>
          <a:prstGeom prst="rect">
            <a:avLst/>
          </a:prstGeom>
          <a:noFill/>
          <a:ln w="9525">
            <a:noFill/>
            <a:miter lim="800000"/>
            <a:headEnd/>
            <a:tailEnd/>
          </a:ln>
        </p:spPr>
      </p:pic>
      <p:sp>
        <p:nvSpPr>
          <p:cNvPr id="47113" name="Rectangle 6"/>
          <p:cNvSpPr>
            <a:spLocks noChangeArrowheads="1"/>
          </p:cNvSpPr>
          <p:nvPr/>
        </p:nvSpPr>
        <p:spPr bwMode="auto">
          <a:xfrm>
            <a:off x="6096000" y="5487989"/>
            <a:ext cx="5143500" cy="1246187"/>
          </a:xfrm>
          <a:prstGeom prst="rect">
            <a:avLst/>
          </a:prstGeom>
          <a:noFill/>
          <a:ln w="9525">
            <a:noFill/>
            <a:miter lim="800000"/>
            <a:headEnd/>
            <a:tailEnd/>
          </a:ln>
        </p:spPr>
        <p:txBody>
          <a:bodyPr>
            <a:spAutoFit/>
          </a:bodyPr>
          <a:lstStyle/>
          <a:p>
            <a:pPr defTabSz="912813"/>
            <a:r>
              <a:rPr lang="ja-JP" altLang="en-US" sz="2500" dirty="0">
                <a:latin typeface="Times New Roman" pitchFamily="18" charset="0"/>
              </a:rPr>
              <a:t>　　コルチコステロイドの日内変動</a:t>
            </a:r>
          </a:p>
          <a:p>
            <a:pPr defTabSz="912813"/>
            <a:r>
              <a:rPr lang="ja-JP" altLang="en-US" sz="2500" dirty="0">
                <a:latin typeface="Times New Roman" pitchFamily="18" charset="0"/>
              </a:rPr>
              <a:t>　　　　　　　　　　　</a:t>
            </a:r>
            <a:r>
              <a:rPr lang="ja-JP" altLang="en-US" sz="2500" dirty="0">
                <a:solidFill>
                  <a:schemeClr val="accent2"/>
                </a:solidFill>
                <a:latin typeface="Times New Roman" pitchFamily="18" charset="0"/>
              </a:rPr>
              <a:t>↓</a:t>
            </a:r>
            <a:r>
              <a:rPr lang="ja-JP" altLang="en-US" sz="2500" dirty="0">
                <a:latin typeface="Times New Roman" pitchFamily="18" charset="0"/>
              </a:rPr>
              <a:t>　</a:t>
            </a:r>
          </a:p>
          <a:p>
            <a:pPr defTabSz="912813"/>
            <a:r>
              <a:rPr lang="ja-JP" altLang="en-US" sz="2500" dirty="0">
                <a:latin typeface="Times New Roman" pitchFamily="18" charset="0"/>
              </a:rPr>
              <a:t>　朝高く、夕方には低くなるホルモン</a:t>
            </a:r>
          </a:p>
        </p:txBody>
      </p:sp>
      <p:sp>
        <p:nvSpPr>
          <p:cNvPr id="47114" name="Rectangle 7"/>
          <p:cNvSpPr>
            <a:spLocks noChangeArrowheads="1"/>
          </p:cNvSpPr>
          <p:nvPr/>
        </p:nvSpPr>
        <p:spPr bwMode="auto">
          <a:xfrm>
            <a:off x="8570913" y="2667001"/>
            <a:ext cx="723900" cy="307975"/>
          </a:xfrm>
          <a:prstGeom prst="rect">
            <a:avLst/>
          </a:prstGeom>
          <a:noFill/>
          <a:ln w="9525">
            <a:noFill/>
            <a:miter lim="800000"/>
            <a:headEnd/>
            <a:tailEnd/>
          </a:ln>
        </p:spPr>
        <p:txBody>
          <a:bodyPr wrap="none">
            <a:spAutoFit/>
          </a:bodyPr>
          <a:lstStyle/>
          <a:p>
            <a:pPr defTabSz="912813"/>
            <a:r>
              <a:rPr lang="ja-JP" altLang="en-US" sz="1400">
                <a:latin typeface="Times New Roman" pitchFamily="18" charset="0"/>
              </a:rPr>
              <a:t>（血中）</a:t>
            </a:r>
          </a:p>
        </p:txBody>
      </p:sp>
      <p:graphicFrame>
        <p:nvGraphicFramePr>
          <p:cNvPr id="47106" name="Object 8"/>
          <p:cNvGraphicFramePr>
            <a:graphicFrameLocks noChangeAspect="1"/>
          </p:cNvGraphicFramePr>
          <p:nvPr/>
        </p:nvGraphicFramePr>
        <p:xfrm>
          <a:off x="8421688" y="685800"/>
          <a:ext cx="2665412" cy="1944688"/>
        </p:xfrm>
        <a:graphic>
          <a:graphicData uri="http://schemas.openxmlformats.org/presentationml/2006/ole">
            <mc:AlternateContent xmlns:mc="http://schemas.openxmlformats.org/markup-compatibility/2006">
              <mc:Choice xmlns:v="urn:schemas-microsoft-com:vml" Requires="v">
                <p:oleObj name="Image" r:id="rId6" imgW="2572109" imgH="1876190" progId="">
                  <p:embed/>
                </p:oleObj>
              </mc:Choice>
              <mc:Fallback>
                <p:oleObj name="Image" r:id="rId6" imgW="2572109" imgH="1876190" progId="">
                  <p:embed/>
                  <p:pic>
                    <p:nvPicPr>
                      <p:cNvPr id="47106"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1688" y="685800"/>
                        <a:ext cx="2665412"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115" name="Picture 9"/>
          <p:cNvPicPr>
            <a:picLocks noChangeAspect="1" noChangeArrowheads="1"/>
          </p:cNvPicPr>
          <p:nvPr/>
        </p:nvPicPr>
        <p:blipFill>
          <a:blip r:embed="rId8" cstate="print"/>
          <a:srcRect/>
          <a:stretch>
            <a:fillRect/>
          </a:stretch>
        </p:blipFill>
        <p:spPr bwMode="auto">
          <a:xfrm>
            <a:off x="1563688" y="2971801"/>
            <a:ext cx="4800600" cy="2513013"/>
          </a:xfrm>
          <a:prstGeom prst="rect">
            <a:avLst/>
          </a:prstGeom>
          <a:noFill/>
          <a:ln w="9525">
            <a:noFill/>
            <a:miter lim="800000"/>
            <a:headEnd/>
            <a:tailEnd/>
          </a:ln>
        </p:spPr>
      </p:pic>
      <p:pic>
        <p:nvPicPr>
          <p:cNvPr id="47116" name="Picture 10"/>
          <p:cNvPicPr>
            <a:picLocks noChangeAspect="1" noChangeArrowheads="1"/>
          </p:cNvPicPr>
          <p:nvPr/>
        </p:nvPicPr>
        <p:blipFill>
          <a:blip r:embed="rId9" cstate="print"/>
          <a:srcRect/>
          <a:stretch>
            <a:fillRect/>
          </a:stretch>
        </p:blipFill>
        <p:spPr bwMode="auto">
          <a:xfrm>
            <a:off x="952500" y="1014413"/>
            <a:ext cx="2971800" cy="1935162"/>
          </a:xfrm>
          <a:prstGeom prst="rect">
            <a:avLst/>
          </a:prstGeom>
          <a:noFill/>
          <a:ln w="9525">
            <a:noFill/>
            <a:miter lim="800000"/>
            <a:headEnd/>
            <a:tailEnd/>
          </a:ln>
        </p:spPr>
      </p:pic>
      <p:sp>
        <p:nvSpPr>
          <p:cNvPr id="47117" name="Rectangle 11"/>
          <p:cNvSpPr>
            <a:spLocks noChangeArrowheads="1"/>
          </p:cNvSpPr>
          <p:nvPr/>
        </p:nvSpPr>
        <p:spPr bwMode="auto">
          <a:xfrm>
            <a:off x="1181100" y="153988"/>
            <a:ext cx="9755188" cy="508000"/>
          </a:xfrm>
          <a:prstGeom prst="rect">
            <a:avLst/>
          </a:prstGeom>
          <a:noFill/>
          <a:ln w="9525">
            <a:noFill/>
            <a:miter lim="800000"/>
            <a:headEnd/>
            <a:tailEnd/>
          </a:ln>
        </p:spPr>
        <p:txBody>
          <a:bodyPr>
            <a:spAutoFit/>
          </a:bodyPr>
          <a:lstStyle/>
          <a:p>
            <a:pPr defTabSz="912813">
              <a:spcBef>
                <a:spcPct val="50000"/>
              </a:spcBef>
            </a:pPr>
            <a:r>
              <a:rPr lang="ja-JP" altLang="en-US" sz="2700">
                <a:latin typeface="Times New Roman" pitchFamily="18" charset="0"/>
                <a:sym typeface="Wingdings" pitchFamily="2" charset="2"/>
              </a:rPr>
              <a:t>　様々な概日リズム（睡眠・覚醒、 体温、ホルモン）の相互関係</a:t>
            </a:r>
          </a:p>
        </p:txBody>
      </p:sp>
      <p:graphicFrame>
        <p:nvGraphicFramePr>
          <p:cNvPr id="47107" name="Object 12"/>
          <p:cNvGraphicFramePr>
            <a:graphicFrameLocks noChangeAspect="1"/>
          </p:cNvGraphicFramePr>
          <p:nvPr/>
        </p:nvGraphicFramePr>
        <p:xfrm>
          <a:off x="3321050" y="1066800"/>
          <a:ext cx="2362200" cy="1804988"/>
        </p:xfrm>
        <a:graphic>
          <a:graphicData uri="http://schemas.openxmlformats.org/presentationml/2006/ole">
            <mc:AlternateContent xmlns:mc="http://schemas.openxmlformats.org/markup-compatibility/2006">
              <mc:Choice xmlns:v="urn:schemas-microsoft-com:vml" Requires="v">
                <p:oleObj name="Image" r:id="rId10" imgW="2343477" imgH="1790476" progId="">
                  <p:embed/>
                </p:oleObj>
              </mc:Choice>
              <mc:Fallback>
                <p:oleObj name="Image" r:id="rId10" imgW="2343477" imgH="1790476" progId="">
                  <p:embed/>
                  <p:pic>
                    <p:nvPicPr>
                      <p:cNvPr id="47107"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050" y="10668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13"/>
          <p:cNvGraphicFramePr>
            <a:graphicFrameLocks noChangeAspect="1"/>
          </p:cNvGraphicFramePr>
          <p:nvPr/>
        </p:nvGraphicFramePr>
        <p:xfrm>
          <a:off x="2935289" y="1066800"/>
          <a:ext cx="885825" cy="742950"/>
        </p:xfrm>
        <a:graphic>
          <a:graphicData uri="http://schemas.openxmlformats.org/presentationml/2006/ole">
            <mc:AlternateContent xmlns:mc="http://schemas.openxmlformats.org/markup-compatibility/2006">
              <mc:Choice xmlns:v="urn:schemas-microsoft-com:vml" Requires="v">
                <p:oleObj name="Image" r:id="rId12" imgW="885949" imgH="743054" progId="">
                  <p:embed/>
                </p:oleObj>
              </mc:Choice>
              <mc:Fallback>
                <p:oleObj name="Image" r:id="rId12" imgW="885949" imgH="743054" progId="">
                  <p:embed/>
                  <p:pic>
                    <p:nvPicPr>
                      <p:cNvPr id="47108"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5289" y="1066800"/>
                        <a:ext cx="8858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8" name="Rectangle 14"/>
          <p:cNvSpPr>
            <a:spLocks noChangeArrowheads="1"/>
          </p:cNvSpPr>
          <p:nvPr/>
        </p:nvSpPr>
        <p:spPr bwMode="auto">
          <a:xfrm>
            <a:off x="358784" y="5729289"/>
            <a:ext cx="6038833" cy="861774"/>
          </a:xfrm>
          <a:prstGeom prst="rect">
            <a:avLst/>
          </a:prstGeom>
          <a:noFill/>
          <a:ln w="9525">
            <a:noFill/>
            <a:miter lim="800000"/>
            <a:headEnd/>
            <a:tailEnd/>
          </a:ln>
        </p:spPr>
        <p:txBody>
          <a:bodyPr wrap="none">
            <a:spAutoFit/>
          </a:bodyPr>
          <a:lstStyle/>
          <a:p>
            <a:pPr defTabSz="912813"/>
            <a:r>
              <a:rPr lang="ja-JP" altLang="en-US" sz="2500" dirty="0">
                <a:latin typeface="Times New Roman" pitchFamily="18" charset="0"/>
                <a:sym typeface="Wingdings" pitchFamily="2" charset="2"/>
              </a:rPr>
              <a:t>朝の光で周期２４時間１０分の生体時計は</a:t>
            </a:r>
          </a:p>
          <a:p>
            <a:pPr defTabSz="912813"/>
            <a:r>
              <a:rPr lang="ja-JP" altLang="en-US" sz="2500" dirty="0">
                <a:latin typeface="Times New Roman" pitchFamily="18" charset="0"/>
                <a:sym typeface="Wingdings" pitchFamily="2" charset="2"/>
              </a:rPr>
              <a:t>　　　毎日周期２４時間にリセット</a:t>
            </a:r>
          </a:p>
        </p:txBody>
      </p:sp>
      <p:sp>
        <p:nvSpPr>
          <p:cNvPr id="47119" name="Rectangle 15"/>
          <p:cNvSpPr>
            <a:spLocks noChangeArrowheads="1"/>
          </p:cNvSpPr>
          <p:nvPr/>
        </p:nvSpPr>
        <p:spPr bwMode="auto">
          <a:xfrm>
            <a:off x="9564689" y="3457575"/>
            <a:ext cx="1506537" cy="338138"/>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47120" name="Rectangle 16"/>
          <p:cNvSpPr>
            <a:spLocks noChangeArrowheads="1"/>
          </p:cNvSpPr>
          <p:nvPr/>
        </p:nvSpPr>
        <p:spPr bwMode="auto">
          <a:xfrm>
            <a:off x="9639300" y="4725989"/>
            <a:ext cx="1411288" cy="338137"/>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2" name="矢印: 左 1">
            <a:extLst>
              <a:ext uri="{FF2B5EF4-FFF2-40B4-BE49-F238E27FC236}">
                <a16:creationId xmlns:a16="http://schemas.microsoft.com/office/drawing/2014/main" id="{4AF94D00-3A76-E251-6708-AED5DC1D652D}"/>
              </a:ext>
            </a:extLst>
          </p:cNvPr>
          <p:cNvSpPr/>
          <p:nvPr/>
        </p:nvSpPr>
        <p:spPr>
          <a:xfrm>
            <a:off x="5227642" y="4491199"/>
            <a:ext cx="593716" cy="36766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75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17091" y="1270000"/>
            <a:ext cx="11094905" cy="3677920"/>
          </a:xfrm>
          <a:prstGeom prst="rect">
            <a:avLst/>
          </a:prstGeom>
        </p:spPr>
      </p:pic>
    </p:spTree>
    <p:extLst>
      <p:ext uri="{BB962C8B-B14F-4D97-AF65-F5344CB8AC3E}">
        <p14:creationId xmlns:p14="http://schemas.microsoft.com/office/powerpoint/2010/main" val="1576954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66850" y="0"/>
            <a:ext cx="9258300" cy="1417638"/>
          </a:xfrm>
        </p:spPr>
        <p:txBody>
          <a:bodyPr/>
          <a:lstStyle/>
          <a:p>
            <a:r>
              <a:rPr kumimoji="1" lang="ja-JP" altLang="en-US" dirty="0"/>
              <a:t>成長ホルモン</a:t>
            </a:r>
          </a:p>
        </p:txBody>
      </p:sp>
      <p:sp>
        <p:nvSpPr>
          <p:cNvPr id="3" name="コンテンツ プレースホルダ 2"/>
          <p:cNvSpPr>
            <a:spLocks noGrp="1"/>
          </p:cNvSpPr>
          <p:nvPr>
            <p:ph idx="1"/>
          </p:nvPr>
        </p:nvSpPr>
        <p:spPr>
          <a:xfrm>
            <a:off x="1199456" y="1196752"/>
            <a:ext cx="9721080" cy="5472608"/>
          </a:xfrm>
        </p:spPr>
        <p:txBody>
          <a:bodyPr/>
          <a:lstStyle/>
          <a:p>
            <a:r>
              <a:rPr lang="ja-JP" altLang="en-US" sz="3600" dirty="0"/>
              <a:t>「成長」は子どもに大切。</a:t>
            </a:r>
            <a:endParaRPr lang="en-US" altLang="ja-JP" sz="3600" dirty="0"/>
          </a:p>
          <a:p>
            <a:r>
              <a:rPr lang="ja-JP" altLang="en-US" sz="3600" dirty="0"/>
              <a:t>だから眠りは子どもに大切？</a:t>
            </a:r>
            <a:endParaRPr lang="en-US" altLang="ja-JP" sz="3600" dirty="0"/>
          </a:p>
          <a:p>
            <a:r>
              <a:rPr lang="ja-JP" altLang="en-US" sz="3600" dirty="0"/>
              <a:t>だから大人は眠りをいい加減にしてもよい！？</a:t>
            </a:r>
            <a:endParaRPr lang="en-US" altLang="ja-JP" sz="3600" dirty="0"/>
          </a:p>
          <a:p>
            <a:r>
              <a:rPr lang="ja-JP" altLang="en-US" sz="3600" dirty="0"/>
              <a:t>確かに成長ホルモン分泌は思春期に最大。</a:t>
            </a:r>
            <a:endParaRPr lang="en-US" altLang="ja-JP" sz="3600" dirty="0"/>
          </a:p>
          <a:p>
            <a:r>
              <a:rPr lang="ja-JP" altLang="en-US" sz="3600" dirty="0"/>
              <a:t>しかし成長ホルモンは</a:t>
            </a:r>
            <a:r>
              <a:rPr lang="ja-JP" altLang="en-US" sz="3600" dirty="0">
                <a:solidFill>
                  <a:srgbClr val="FF0000"/>
                </a:solidFill>
              </a:rPr>
              <a:t>新陳代謝を促す</a:t>
            </a:r>
            <a:r>
              <a:rPr lang="ja-JP" altLang="en-US" sz="3600" dirty="0"/>
              <a:t>物質。</a:t>
            </a:r>
            <a:endParaRPr lang="en-US" altLang="ja-JP" sz="3600" dirty="0"/>
          </a:p>
          <a:p>
            <a:r>
              <a:rPr lang="ja-JP" altLang="en-US" sz="3600" dirty="0"/>
              <a:t>また成長ホルモンには</a:t>
            </a:r>
            <a:r>
              <a:rPr lang="ja-JP" altLang="en-US" sz="3600" dirty="0">
                <a:solidFill>
                  <a:srgbClr val="FF0000"/>
                </a:solidFill>
              </a:rPr>
              <a:t>抗加齢作用</a:t>
            </a:r>
            <a:r>
              <a:rPr lang="ja-JP" altLang="en-US" sz="3600" dirty="0"/>
              <a:t>もあります。</a:t>
            </a:r>
            <a:endParaRPr lang="en-US" altLang="ja-JP" sz="3600" dirty="0"/>
          </a:p>
          <a:p>
            <a:r>
              <a:rPr lang="ja-JP" altLang="en-US" sz="3600" dirty="0"/>
              <a:t>だから眠りは大人にも大切です。</a:t>
            </a:r>
          </a:p>
        </p:txBody>
      </p:sp>
    </p:spTree>
    <p:extLst>
      <p:ext uri="{BB962C8B-B14F-4D97-AF65-F5344CB8AC3E}">
        <p14:creationId xmlns:p14="http://schemas.microsoft.com/office/powerpoint/2010/main" val="40957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idx="4294967295"/>
          </p:nvPr>
        </p:nvSpPr>
        <p:spPr>
          <a:xfrm>
            <a:off x="2557780" y="190500"/>
            <a:ext cx="9258300" cy="490537"/>
          </a:xfrm>
        </p:spPr>
        <p:txBody>
          <a:bodyPr>
            <a:noAutofit/>
          </a:bodyPr>
          <a:lstStyle/>
          <a:p>
            <a:r>
              <a:rPr lang="ja-JP" altLang="en-US" sz="4000" dirty="0"/>
              <a:t>成長ホルモンについての誤解</a:t>
            </a:r>
          </a:p>
        </p:txBody>
      </p:sp>
      <p:sp>
        <p:nvSpPr>
          <p:cNvPr id="415747" name="Rectangle 3"/>
          <p:cNvSpPr>
            <a:spLocks noGrp="1" noChangeArrowheads="1"/>
          </p:cNvSpPr>
          <p:nvPr>
            <p:ph type="body" idx="4294967295"/>
          </p:nvPr>
        </p:nvSpPr>
        <p:spPr>
          <a:xfrm>
            <a:off x="487680" y="908050"/>
            <a:ext cx="11328400" cy="5759450"/>
          </a:xfrm>
        </p:spPr>
        <p:txBody>
          <a:bodyPr>
            <a:normAutofit/>
          </a:bodyPr>
          <a:lstStyle/>
          <a:p>
            <a:pPr>
              <a:lnSpc>
                <a:spcPct val="110000"/>
              </a:lnSpc>
            </a:pPr>
            <a:r>
              <a:rPr lang="ja-JP" altLang="en-US" sz="3200" b="1" dirty="0"/>
              <a:t>成長ホルモンは寝入って最初の深い眠りに一致して多量に分泌されるのです。時刻によって分泌が決められているわけではありません。ですから当然、夜ふかしをしたからといって出なくなることもありません。徹夜をしても翌日昼間に出てきます。</a:t>
            </a:r>
            <a:endParaRPr lang="en-US" altLang="ja-JP" sz="3200" b="1" dirty="0"/>
          </a:p>
          <a:p>
            <a:pPr>
              <a:lnSpc>
                <a:spcPct val="110000"/>
              </a:lnSpc>
            </a:pPr>
            <a:r>
              <a:rPr lang="ja-JP" altLang="en-US" sz="3200" b="1" dirty="0"/>
              <a:t>睡眠の国際的な教科書にも「</a:t>
            </a:r>
            <a:r>
              <a:rPr lang="ja-JP" altLang="en-US" sz="3200" b="1" dirty="0">
                <a:solidFill>
                  <a:srgbClr val="FF0000"/>
                </a:solidFill>
              </a:rPr>
              <a:t>入眠時刻が早まっても、遅れても、また眠りが妨げられた後の再入眠に際しても、成長ホルモンの分泌は睡眠開始が引き金となって生じる」</a:t>
            </a:r>
            <a:r>
              <a:rPr lang="ja-JP" altLang="en-US" sz="3200" b="1" dirty="0"/>
              <a:t>とあります。</a:t>
            </a:r>
            <a:endParaRPr lang="en-US" altLang="ja-JP" sz="3200" b="1" dirty="0"/>
          </a:p>
          <a:p>
            <a:pPr>
              <a:lnSpc>
                <a:spcPct val="110000"/>
              </a:lnSpc>
            </a:pPr>
            <a:r>
              <a:rPr lang="ja-JP" altLang="en-US" sz="3200" b="1" dirty="0"/>
              <a:t>「眠るのは成長ホルモンを出すため」だけではありません。</a:t>
            </a:r>
            <a:endParaRPr lang="en-US" altLang="ja-JP" sz="3200" b="1" dirty="0"/>
          </a:p>
          <a:p>
            <a:pPr>
              <a:lnSpc>
                <a:spcPct val="100000"/>
              </a:lnSpc>
            </a:pPr>
            <a:r>
              <a:rPr lang="ja-JP" altLang="en-US" sz="3200" b="1" dirty="0"/>
              <a:t>眠りには実に多くの役割があるのです。</a:t>
            </a:r>
            <a:br>
              <a:rPr lang="ja-JP" altLang="en-US" sz="2000" b="1" dirty="0"/>
            </a:br>
            <a:endParaRPr lang="ja-JP" altLang="en-US" sz="2000" b="1" dirty="0"/>
          </a:p>
        </p:txBody>
      </p:sp>
    </p:spTree>
    <p:extLst>
      <p:ext uri="{BB962C8B-B14F-4D97-AF65-F5344CB8AC3E}">
        <p14:creationId xmlns:p14="http://schemas.microsoft.com/office/powerpoint/2010/main" val="476320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2"/>
          <p:cNvPicPr>
            <a:picLocks noChangeAspect="1" noChangeArrowheads="1"/>
          </p:cNvPicPr>
          <p:nvPr/>
        </p:nvPicPr>
        <p:blipFill>
          <a:blip r:embed="rId3" cstate="print"/>
          <a:srcRect/>
          <a:stretch>
            <a:fillRect/>
          </a:stretch>
        </p:blipFill>
        <p:spPr bwMode="auto">
          <a:xfrm>
            <a:off x="6364288" y="2736851"/>
            <a:ext cx="3200400" cy="1336675"/>
          </a:xfrm>
          <a:prstGeom prst="rect">
            <a:avLst/>
          </a:prstGeom>
          <a:noFill/>
          <a:ln w="9525">
            <a:noFill/>
            <a:miter lim="800000"/>
            <a:headEnd/>
            <a:tailEnd/>
          </a:ln>
        </p:spPr>
      </p:pic>
      <p:pic>
        <p:nvPicPr>
          <p:cNvPr id="47110" name="Picture 3"/>
          <p:cNvPicPr>
            <a:picLocks noChangeAspect="1" noChangeArrowheads="1"/>
          </p:cNvPicPr>
          <p:nvPr/>
        </p:nvPicPr>
        <p:blipFill>
          <a:blip r:embed="rId4" cstate="print"/>
          <a:srcRect/>
          <a:stretch>
            <a:fillRect/>
          </a:stretch>
        </p:blipFill>
        <p:spPr bwMode="auto">
          <a:xfrm>
            <a:off x="6592888" y="4257676"/>
            <a:ext cx="3200400" cy="1185863"/>
          </a:xfrm>
          <a:prstGeom prst="rect">
            <a:avLst/>
          </a:prstGeom>
          <a:noFill/>
          <a:ln w="9525">
            <a:noFill/>
            <a:miter lim="800000"/>
            <a:headEnd/>
            <a:tailEnd/>
          </a:ln>
        </p:spPr>
      </p:pic>
      <p:sp>
        <p:nvSpPr>
          <p:cNvPr id="47111" name="Rectangle 4"/>
          <p:cNvSpPr>
            <a:spLocks noChangeArrowheads="1"/>
          </p:cNvSpPr>
          <p:nvPr/>
        </p:nvSpPr>
        <p:spPr bwMode="auto">
          <a:xfrm>
            <a:off x="8039100" y="4191001"/>
            <a:ext cx="717550" cy="307975"/>
          </a:xfrm>
          <a:prstGeom prst="rect">
            <a:avLst/>
          </a:prstGeom>
          <a:noFill/>
          <a:ln w="9525">
            <a:noFill/>
            <a:miter lim="800000"/>
            <a:headEnd/>
            <a:tailEnd/>
          </a:ln>
        </p:spPr>
        <p:txBody>
          <a:bodyPr>
            <a:spAutoFit/>
          </a:bodyPr>
          <a:lstStyle/>
          <a:p>
            <a:pPr defTabSz="912813"/>
            <a:r>
              <a:rPr lang="ja-JP" altLang="en-US" sz="1400">
                <a:latin typeface="Times New Roman" pitchFamily="18" charset="0"/>
              </a:rPr>
              <a:t>（尿中）</a:t>
            </a:r>
          </a:p>
        </p:txBody>
      </p:sp>
      <p:pic>
        <p:nvPicPr>
          <p:cNvPr id="47112" name="Picture 5"/>
          <p:cNvPicPr>
            <a:picLocks noChangeAspect="1" noChangeArrowheads="1"/>
          </p:cNvPicPr>
          <p:nvPr/>
        </p:nvPicPr>
        <p:blipFill>
          <a:blip r:embed="rId5" cstate="print"/>
          <a:srcRect/>
          <a:stretch>
            <a:fillRect/>
          </a:stretch>
        </p:blipFill>
        <p:spPr bwMode="auto">
          <a:xfrm>
            <a:off x="5524500" y="588963"/>
            <a:ext cx="2971800" cy="2019300"/>
          </a:xfrm>
          <a:prstGeom prst="rect">
            <a:avLst/>
          </a:prstGeom>
          <a:noFill/>
          <a:ln w="9525">
            <a:noFill/>
            <a:miter lim="800000"/>
            <a:headEnd/>
            <a:tailEnd/>
          </a:ln>
        </p:spPr>
      </p:pic>
      <p:sp>
        <p:nvSpPr>
          <p:cNvPr id="47113" name="Rectangle 6"/>
          <p:cNvSpPr>
            <a:spLocks noChangeArrowheads="1"/>
          </p:cNvSpPr>
          <p:nvPr/>
        </p:nvSpPr>
        <p:spPr bwMode="auto">
          <a:xfrm>
            <a:off x="6096000" y="5487989"/>
            <a:ext cx="5143500" cy="1246187"/>
          </a:xfrm>
          <a:prstGeom prst="rect">
            <a:avLst/>
          </a:prstGeom>
          <a:noFill/>
          <a:ln w="9525">
            <a:noFill/>
            <a:miter lim="800000"/>
            <a:headEnd/>
            <a:tailEnd/>
          </a:ln>
        </p:spPr>
        <p:txBody>
          <a:bodyPr>
            <a:spAutoFit/>
          </a:bodyPr>
          <a:lstStyle/>
          <a:p>
            <a:pPr defTabSz="912813"/>
            <a:r>
              <a:rPr lang="ja-JP" altLang="en-US" sz="2500" dirty="0">
                <a:latin typeface="Times New Roman" pitchFamily="18" charset="0"/>
              </a:rPr>
              <a:t>　　コルチコステロイドの日内変動</a:t>
            </a:r>
          </a:p>
          <a:p>
            <a:pPr defTabSz="912813"/>
            <a:r>
              <a:rPr lang="ja-JP" altLang="en-US" sz="2500" dirty="0">
                <a:latin typeface="Times New Roman" pitchFamily="18" charset="0"/>
              </a:rPr>
              <a:t>　　　　　　　　　　　</a:t>
            </a:r>
            <a:r>
              <a:rPr lang="ja-JP" altLang="en-US" sz="2500" dirty="0">
                <a:solidFill>
                  <a:schemeClr val="accent2"/>
                </a:solidFill>
                <a:latin typeface="Times New Roman" pitchFamily="18" charset="0"/>
              </a:rPr>
              <a:t>↓</a:t>
            </a:r>
            <a:r>
              <a:rPr lang="ja-JP" altLang="en-US" sz="2500" dirty="0">
                <a:latin typeface="Times New Roman" pitchFamily="18" charset="0"/>
              </a:rPr>
              <a:t>　</a:t>
            </a:r>
          </a:p>
          <a:p>
            <a:pPr defTabSz="912813"/>
            <a:r>
              <a:rPr lang="ja-JP" altLang="en-US" sz="2500" dirty="0">
                <a:latin typeface="Times New Roman" pitchFamily="18" charset="0"/>
              </a:rPr>
              <a:t>　朝高く、夕方には低くなるホルモン</a:t>
            </a:r>
          </a:p>
        </p:txBody>
      </p:sp>
      <p:sp>
        <p:nvSpPr>
          <p:cNvPr id="47114" name="Rectangle 7"/>
          <p:cNvSpPr>
            <a:spLocks noChangeArrowheads="1"/>
          </p:cNvSpPr>
          <p:nvPr/>
        </p:nvSpPr>
        <p:spPr bwMode="auto">
          <a:xfrm>
            <a:off x="8570913" y="2667001"/>
            <a:ext cx="723900" cy="307975"/>
          </a:xfrm>
          <a:prstGeom prst="rect">
            <a:avLst/>
          </a:prstGeom>
          <a:noFill/>
          <a:ln w="9525">
            <a:noFill/>
            <a:miter lim="800000"/>
            <a:headEnd/>
            <a:tailEnd/>
          </a:ln>
        </p:spPr>
        <p:txBody>
          <a:bodyPr wrap="none">
            <a:spAutoFit/>
          </a:bodyPr>
          <a:lstStyle/>
          <a:p>
            <a:pPr defTabSz="912813"/>
            <a:r>
              <a:rPr lang="ja-JP" altLang="en-US" sz="1400">
                <a:latin typeface="Times New Roman" pitchFamily="18" charset="0"/>
              </a:rPr>
              <a:t>（血中）</a:t>
            </a:r>
          </a:p>
        </p:txBody>
      </p:sp>
      <p:graphicFrame>
        <p:nvGraphicFramePr>
          <p:cNvPr id="47106" name="Object 8"/>
          <p:cNvGraphicFramePr>
            <a:graphicFrameLocks noChangeAspect="1"/>
          </p:cNvGraphicFramePr>
          <p:nvPr/>
        </p:nvGraphicFramePr>
        <p:xfrm>
          <a:off x="8421688" y="685800"/>
          <a:ext cx="2665412" cy="1944688"/>
        </p:xfrm>
        <a:graphic>
          <a:graphicData uri="http://schemas.openxmlformats.org/presentationml/2006/ole">
            <mc:AlternateContent xmlns:mc="http://schemas.openxmlformats.org/markup-compatibility/2006">
              <mc:Choice xmlns:v="urn:schemas-microsoft-com:vml" Requires="v">
                <p:oleObj name="Image" r:id="rId6" imgW="2572109" imgH="1876190" progId="">
                  <p:embed/>
                </p:oleObj>
              </mc:Choice>
              <mc:Fallback>
                <p:oleObj name="Image" r:id="rId6" imgW="2572109" imgH="1876190" progId="">
                  <p:embed/>
                  <p:pic>
                    <p:nvPicPr>
                      <p:cNvPr id="47106"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1688" y="685800"/>
                        <a:ext cx="2665412"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115" name="Picture 9"/>
          <p:cNvPicPr>
            <a:picLocks noChangeAspect="1" noChangeArrowheads="1"/>
          </p:cNvPicPr>
          <p:nvPr/>
        </p:nvPicPr>
        <p:blipFill>
          <a:blip r:embed="rId8" cstate="print"/>
          <a:srcRect/>
          <a:stretch>
            <a:fillRect/>
          </a:stretch>
        </p:blipFill>
        <p:spPr bwMode="auto">
          <a:xfrm>
            <a:off x="1563688" y="2971801"/>
            <a:ext cx="4800600" cy="2513013"/>
          </a:xfrm>
          <a:prstGeom prst="rect">
            <a:avLst/>
          </a:prstGeom>
          <a:noFill/>
          <a:ln w="9525">
            <a:noFill/>
            <a:miter lim="800000"/>
            <a:headEnd/>
            <a:tailEnd/>
          </a:ln>
        </p:spPr>
      </p:pic>
      <p:pic>
        <p:nvPicPr>
          <p:cNvPr id="47116" name="Picture 10"/>
          <p:cNvPicPr>
            <a:picLocks noChangeAspect="1" noChangeArrowheads="1"/>
          </p:cNvPicPr>
          <p:nvPr/>
        </p:nvPicPr>
        <p:blipFill>
          <a:blip r:embed="rId9" cstate="print"/>
          <a:srcRect/>
          <a:stretch>
            <a:fillRect/>
          </a:stretch>
        </p:blipFill>
        <p:spPr bwMode="auto">
          <a:xfrm>
            <a:off x="952500" y="1014413"/>
            <a:ext cx="2971800" cy="1935162"/>
          </a:xfrm>
          <a:prstGeom prst="rect">
            <a:avLst/>
          </a:prstGeom>
          <a:noFill/>
          <a:ln w="9525">
            <a:noFill/>
            <a:miter lim="800000"/>
            <a:headEnd/>
            <a:tailEnd/>
          </a:ln>
        </p:spPr>
      </p:pic>
      <p:sp>
        <p:nvSpPr>
          <p:cNvPr id="47117" name="Rectangle 11"/>
          <p:cNvSpPr>
            <a:spLocks noChangeArrowheads="1"/>
          </p:cNvSpPr>
          <p:nvPr/>
        </p:nvSpPr>
        <p:spPr bwMode="auto">
          <a:xfrm>
            <a:off x="1181100" y="153988"/>
            <a:ext cx="9755188" cy="508000"/>
          </a:xfrm>
          <a:prstGeom prst="rect">
            <a:avLst/>
          </a:prstGeom>
          <a:noFill/>
          <a:ln w="9525">
            <a:noFill/>
            <a:miter lim="800000"/>
            <a:headEnd/>
            <a:tailEnd/>
          </a:ln>
        </p:spPr>
        <p:txBody>
          <a:bodyPr>
            <a:spAutoFit/>
          </a:bodyPr>
          <a:lstStyle/>
          <a:p>
            <a:pPr defTabSz="912813">
              <a:spcBef>
                <a:spcPct val="50000"/>
              </a:spcBef>
            </a:pPr>
            <a:r>
              <a:rPr lang="ja-JP" altLang="en-US" sz="2700">
                <a:latin typeface="Times New Roman" pitchFamily="18" charset="0"/>
                <a:sym typeface="Wingdings" pitchFamily="2" charset="2"/>
              </a:rPr>
              <a:t>　様々な概日リズム（睡眠・覚醒、 体温、ホルモン）の相互関係</a:t>
            </a:r>
          </a:p>
        </p:txBody>
      </p:sp>
      <p:graphicFrame>
        <p:nvGraphicFramePr>
          <p:cNvPr id="47107" name="Object 12"/>
          <p:cNvGraphicFramePr>
            <a:graphicFrameLocks noChangeAspect="1"/>
          </p:cNvGraphicFramePr>
          <p:nvPr/>
        </p:nvGraphicFramePr>
        <p:xfrm>
          <a:off x="3321050" y="1066800"/>
          <a:ext cx="2362200" cy="1804988"/>
        </p:xfrm>
        <a:graphic>
          <a:graphicData uri="http://schemas.openxmlformats.org/presentationml/2006/ole">
            <mc:AlternateContent xmlns:mc="http://schemas.openxmlformats.org/markup-compatibility/2006">
              <mc:Choice xmlns:v="urn:schemas-microsoft-com:vml" Requires="v">
                <p:oleObj name="Image" r:id="rId10" imgW="2343477" imgH="1790476" progId="">
                  <p:embed/>
                </p:oleObj>
              </mc:Choice>
              <mc:Fallback>
                <p:oleObj name="Image" r:id="rId10" imgW="2343477" imgH="1790476" progId="">
                  <p:embed/>
                  <p:pic>
                    <p:nvPicPr>
                      <p:cNvPr id="47107"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050" y="10668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13"/>
          <p:cNvGraphicFramePr>
            <a:graphicFrameLocks noChangeAspect="1"/>
          </p:cNvGraphicFramePr>
          <p:nvPr/>
        </p:nvGraphicFramePr>
        <p:xfrm>
          <a:off x="2935289" y="1066800"/>
          <a:ext cx="885825" cy="742950"/>
        </p:xfrm>
        <a:graphic>
          <a:graphicData uri="http://schemas.openxmlformats.org/presentationml/2006/ole">
            <mc:AlternateContent xmlns:mc="http://schemas.openxmlformats.org/markup-compatibility/2006">
              <mc:Choice xmlns:v="urn:schemas-microsoft-com:vml" Requires="v">
                <p:oleObj name="Image" r:id="rId12" imgW="885949" imgH="743054" progId="">
                  <p:embed/>
                </p:oleObj>
              </mc:Choice>
              <mc:Fallback>
                <p:oleObj name="Image" r:id="rId12" imgW="885949" imgH="743054" progId="">
                  <p:embed/>
                  <p:pic>
                    <p:nvPicPr>
                      <p:cNvPr id="47108"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5289" y="1066800"/>
                        <a:ext cx="8858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9" name="Rectangle 15"/>
          <p:cNvSpPr>
            <a:spLocks noChangeArrowheads="1"/>
          </p:cNvSpPr>
          <p:nvPr/>
        </p:nvSpPr>
        <p:spPr bwMode="auto">
          <a:xfrm>
            <a:off x="9564689" y="3457575"/>
            <a:ext cx="1506537" cy="338138"/>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47120" name="Rectangle 16"/>
          <p:cNvSpPr>
            <a:spLocks noChangeArrowheads="1"/>
          </p:cNvSpPr>
          <p:nvPr/>
        </p:nvSpPr>
        <p:spPr bwMode="auto">
          <a:xfrm>
            <a:off x="9639300" y="4725989"/>
            <a:ext cx="1411288" cy="338137"/>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3" name="テキスト ボックス 2">
            <a:extLst>
              <a:ext uri="{FF2B5EF4-FFF2-40B4-BE49-F238E27FC236}">
                <a16:creationId xmlns:a16="http://schemas.microsoft.com/office/drawing/2014/main" id="{C67F3273-5020-223B-0034-650DA1B3AA14}"/>
              </a:ext>
            </a:extLst>
          </p:cNvPr>
          <p:cNvSpPr txBox="1"/>
          <p:nvPr/>
        </p:nvSpPr>
        <p:spPr>
          <a:xfrm>
            <a:off x="667782" y="5728338"/>
            <a:ext cx="5306536" cy="923330"/>
          </a:xfrm>
          <a:prstGeom prst="rect">
            <a:avLst/>
          </a:prstGeom>
          <a:noFill/>
        </p:spPr>
        <p:txBody>
          <a:bodyPr wrap="square">
            <a:spAutoFit/>
          </a:bodyPr>
          <a:lstStyle/>
          <a:p>
            <a:pPr algn="ctr"/>
            <a:r>
              <a:rPr lang="ja-JP" altLang="en-US" dirty="0">
                <a:solidFill>
                  <a:srgbClr val="FF0000"/>
                </a:solidFill>
                <a:latin typeface="Times New Roman" pitchFamily="18" charset="0"/>
                <a:sym typeface="Wingdings" pitchFamily="2" charset="2"/>
              </a:rPr>
              <a:t>成長ホルモン</a:t>
            </a:r>
            <a:r>
              <a:rPr lang="ja-JP" altLang="en-US" dirty="0">
                <a:latin typeface="Times New Roman" pitchFamily="18" charset="0"/>
                <a:sym typeface="Wingdings" pitchFamily="2" charset="2"/>
              </a:rPr>
              <a:t>は、</a:t>
            </a:r>
            <a:endParaRPr lang="en-US" altLang="ja-JP" dirty="0">
              <a:latin typeface="Times New Roman" pitchFamily="18" charset="0"/>
              <a:sym typeface="Wingdings" pitchFamily="2" charset="2"/>
            </a:endParaRPr>
          </a:p>
          <a:p>
            <a:pPr algn="ctr"/>
            <a:r>
              <a:rPr lang="ja-JP" altLang="en-US" dirty="0">
                <a:latin typeface="Times New Roman" pitchFamily="18" charset="0"/>
                <a:sym typeface="Wingdings" pitchFamily="2" charset="2"/>
              </a:rPr>
              <a:t>寝入って最初の深い眠りの時</a:t>
            </a:r>
            <a:endParaRPr lang="en-US" altLang="ja-JP" dirty="0">
              <a:latin typeface="Times New Roman" pitchFamily="18" charset="0"/>
              <a:sym typeface="Wingdings" pitchFamily="2" charset="2"/>
            </a:endParaRPr>
          </a:p>
          <a:p>
            <a:pPr algn="ctr"/>
            <a:r>
              <a:rPr lang="ja-JP" altLang="en-US" dirty="0">
                <a:latin typeface="Times New Roman" pitchFamily="18" charset="0"/>
                <a:sym typeface="Wingdings" pitchFamily="2" charset="2"/>
              </a:rPr>
              <a:t>に分泌される。</a:t>
            </a:r>
            <a:endParaRPr lang="ja-JP" altLang="en-US" dirty="0"/>
          </a:p>
        </p:txBody>
      </p:sp>
      <p:sp>
        <p:nvSpPr>
          <p:cNvPr id="4" name="テキスト ボックス 3">
            <a:extLst>
              <a:ext uri="{FF2B5EF4-FFF2-40B4-BE49-F238E27FC236}">
                <a16:creationId xmlns:a16="http://schemas.microsoft.com/office/drawing/2014/main" id="{4ADFFD20-ADA5-A9B0-F560-C07D262BB7BC}"/>
              </a:ext>
            </a:extLst>
          </p:cNvPr>
          <p:cNvSpPr txBox="1"/>
          <p:nvPr/>
        </p:nvSpPr>
        <p:spPr>
          <a:xfrm>
            <a:off x="117714" y="3140731"/>
            <a:ext cx="1422876" cy="1754326"/>
          </a:xfrm>
          <a:prstGeom prst="rect">
            <a:avLst/>
          </a:prstGeom>
          <a:noFill/>
        </p:spPr>
        <p:txBody>
          <a:bodyPr wrap="square">
            <a:spAutoFit/>
          </a:bodyPr>
          <a:lstStyle/>
          <a:p>
            <a:r>
              <a:rPr lang="ja-JP" altLang="en-US" dirty="0"/>
              <a:t>朝の光で</a:t>
            </a:r>
            <a:endParaRPr lang="en-US" altLang="ja-JP" dirty="0"/>
          </a:p>
          <a:p>
            <a:r>
              <a:rPr lang="ja-JP" altLang="en-US" dirty="0"/>
              <a:t>周期２４時間１０分の生体時計は毎日周期２４時間にリセット</a:t>
            </a:r>
          </a:p>
        </p:txBody>
      </p:sp>
      <p:sp>
        <p:nvSpPr>
          <p:cNvPr id="5" name="矢印: 左 4">
            <a:extLst>
              <a:ext uri="{FF2B5EF4-FFF2-40B4-BE49-F238E27FC236}">
                <a16:creationId xmlns:a16="http://schemas.microsoft.com/office/drawing/2014/main" id="{7F1B74E9-8E69-5D1D-2526-C9FDC4D33D05}"/>
              </a:ext>
            </a:extLst>
          </p:cNvPr>
          <p:cNvSpPr/>
          <p:nvPr/>
        </p:nvSpPr>
        <p:spPr>
          <a:xfrm>
            <a:off x="5161766" y="4191001"/>
            <a:ext cx="593716" cy="367664"/>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0566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タイトル 1"/>
          <p:cNvSpPr>
            <a:spLocks noGrp="1"/>
          </p:cNvSpPr>
          <p:nvPr>
            <p:ph type="title" idx="4294967295"/>
          </p:nvPr>
        </p:nvSpPr>
        <p:spPr>
          <a:xfrm>
            <a:off x="104422" y="0"/>
            <a:ext cx="10515600" cy="1325563"/>
          </a:xfrm>
        </p:spPr>
        <p:txBody>
          <a:bodyPr/>
          <a:lstStyle/>
          <a:p>
            <a:r>
              <a:rPr lang="ja-JP" altLang="en-US" dirty="0"/>
              <a:t>メラトニン</a:t>
            </a:r>
          </a:p>
        </p:txBody>
      </p:sp>
      <p:sp>
        <p:nvSpPr>
          <p:cNvPr id="249859" name="コンテンツ プレースホルダ 2"/>
          <p:cNvSpPr>
            <a:spLocks noGrp="1"/>
          </p:cNvSpPr>
          <p:nvPr>
            <p:ph idx="4294967295"/>
          </p:nvPr>
        </p:nvSpPr>
        <p:spPr>
          <a:xfrm>
            <a:off x="304978" y="991293"/>
            <a:ext cx="11449218" cy="6217919"/>
          </a:xfrm>
        </p:spPr>
        <p:txBody>
          <a:bodyPr>
            <a:normAutofit/>
          </a:bodyPr>
          <a:lstStyle/>
          <a:p>
            <a:r>
              <a:rPr lang="ja-JP" altLang="en-US" b="1" dirty="0"/>
              <a:t>酸素の毒性から細胞を守り、性成熟を抑制し、</a:t>
            </a:r>
            <a:endParaRPr lang="en-US" altLang="ja-JP" b="1" dirty="0"/>
          </a:p>
          <a:p>
            <a:pPr marL="0" indent="0">
              <a:buNone/>
            </a:pPr>
            <a:r>
              <a:rPr lang="ja-JP" altLang="en-US" b="1" dirty="0"/>
              <a:t>　　眠気をもたらすホルモン</a:t>
            </a:r>
            <a:endParaRPr lang="en-US" altLang="ja-JP" b="1" dirty="0"/>
          </a:p>
          <a:p>
            <a:r>
              <a:rPr lang="ja-JP" altLang="en-US" b="1" dirty="0"/>
              <a:t>満期産の母乳栄養児</a:t>
            </a:r>
            <a:endParaRPr lang="en-US" altLang="ja-JP" b="1" dirty="0"/>
          </a:p>
          <a:p>
            <a:r>
              <a:rPr lang="ja-JP" altLang="en-US" b="1" dirty="0"/>
              <a:t>生後</a:t>
            </a:r>
            <a:r>
              <a:rPr lang="en-US" altLang="ja-JP" b="1" dirty="0"/>
              <a:t>6</a:t>
            </a:r>
            <a:r>
              <a:rPr lang="ja-JP" altLang="en-US" b="1" dirty="0"/>
              <a:t>週までは低値（</a:t>
            </a:r>
            <a:r>
              <a:rPr lang="en-US" altLang="ja-JP" b="1" dirty="0"/>
              <a:t>&lt;10pg/ml</a:t>
            </a:r>
            <a:r>
              <a:rPr lang="ja-JP" altLang="en-US" b="1" dirty="0"/>
              <a:t>）。</a:t>
            </a:r>
            <a:endParaRPr lang="en-US" altLang="ja-JP" b="1" dirty="0"/>
          </a:p>
          <a:p>
            <a:r>
              <a:rPr lang="ja-JP" altLang="en-US" b="1" dirty="0"/>
              <a:t>生後</a:t>
            </a:r>
            <a:r>
              <a:rPr lang="en-US" altLang="ja-JP" b="1" dirty="0"/>
              <a:t>45</a:t>
            </a:r>
            <a:r>
              <a:rPr lang="ja-JP" altLang="en-US" b="1" dirty="0"/>
              <a:t>日以降</a:t>
            </a:r>
            <a:endParaRPr lang="en-US" altLang="ja-JP" b="1" dirty="0"/>
          </a:p>
          <a:p>
            <a:pPr marL="0" indent="0">
              <a:buNone/>
            </a:pPr>
            <a:r>
              <a:rPr lang="ja-JP" altLang="en-US" b="1" dirty="0"/>
              <a:t>　　夜間濃度が</a:t>
            </a:r>
            <a:r>
              <a:rPr lang="en-US" altLang="ja-JP" b="1" dirty="0"/>
              <a:t>50&lt;</a:t>
            </a:r>
            <a:r>
              <a:rPr lang="ja-JP" altLang="en-US" b="1" dirty="0"/>
              <a:t>で概日リズム出現。</a:t>
            </a:r>
            <a:endParaRPr lang="en-US" altLang="ja-JP" b="1" dirty="0"/>
          </a:p>
          <a:p>
            <a:r>
              <a:rPr lang="ja-JP" altLang="en-US" b="1" dirty="0"/>
              <a:t>　生後</a:t>
            </a:r>
            <a:r>
              <a:rPr lang="en-US" altLang="ja-JP" b="1" dirty="0"/>
              <a:t>1-5</a:t>
            </a:r>
            <a:r>
              <a:rPr lang="ja-JP" altLang="en-US" b="1" dirty="0"/>
              <a:t>年時に高値</a:t>
            </a:r>
            <a:endParaRPr lang="en-US" altLang="ja-JP" b="1" dirty="0"/>
          </a:p>
          <a:p>
            <a:pPr marL="0" indent="0">
              <a:buNone/>
            </a:pPr>
            <a:r>
              <a:rPr lang="ja-JP" altLang="en-US" b="1" dirty="0"/>
              <a:t>　　　→　子ども達はメラトニンシャワーを浴びて成長</a:t>
            </a:r>
            <a:endParaRPr lang="en-US" altLang="ja-JP" b="1" dirty="0"/>
          </a:p>
          <a:p>
            <a:r>
              <a:rPr lang="ja-JP" altLang="en-US" b="1" dirty="0"/>
              <a:t>分泌は夜間暗くなってから（光で抑制）。</a:t>
            </a:r>
            <a:endParaRPr lang="en-US" altLang="ja-JP" b="1" dirty="0"/>
          </a:p>
          <a:p>
            <a:r>
              <a:rPr lang="ja-JP" altLang="en-US" b="1" dirty="0"/>
              <a:t>夜ふかしでメラトニン分泌低下！？</a:t>
            </a:r>
          </a:p>
          <a:p>
            <a:endParaRPr lang="en-US" altLang="ja-JP" b="1" dirty="0"/>
          </a:p>
        </p:txBody>
      </p:sp>
      <p:pic>
        <p:nvPicPr>
          <p:cNvPr id="4" name="Picture 6"/>
          <p:cNvPicPr>
            <a:picLocks noChangeAspect="1" noChangeArrowheads="1"/>
          </p:cNvPicPr>
          <p:nvPr/>
        </p:nvPicPr>
        <p:blipFill>
          <a:blip r:embed="rId3" cstate="print"/>
          <a:srcRect/>
          <a:stretch>
            <a:fillRect/>
          </a:stretch>
        </p:blipFill>
        <p:spPr bwMode="auto">
          <a:xfrm>
            <a:off x="6248628" y="1431758"/>
            <a:ext cx="5385807" cy="3089045"/>
          </a:xfrm>
          <a:prstGeom prst="rect">
            <a:avLst/>
          </a:prstGeom>
          <a:noFill/>
          <a:ln w="9525">
            <a:noFill/>
            <a:miter lim="800000"/>
            <a:headEnd/>
            <a:tailEnd/>
          </a:ln>
        </p:spPr>
      </p:pic>
      <p:sp>
        <p:nvSpPr>
          <p:cNvPr id="6" name="Text Box 5"/>
          <p:cNvSpPr txBox="1">
            <a:spLocks noChangeArrowheads="1"/>
          </p:cNvSpPr>
          <p:nvPr/>
        </p:nvSpPr>
        <p:spPr bwMode="auto">
          <a:xfrm>
            <a:off x="10219266" y="4457929"/>
            <a:ext cx="2024063" cy="338138"/>
          </a:xfrm>
          <a:prstGeom prst="rect">
            <a:avLst/>
          </a:prstGeom>
          <a:noFill/>
          <a:ln w="9525">
            <a:noFill/>
            <a:miter lim="800000"/>
            <a:headEnd/>
            <a:tailEnd/>
          </a:ln>
        </p:spPr>
        <p:txBody>
          <a:bodyPr>
            <a:spAutoFit/>
          </a:bodyPr>
          <a:lstStyle/>
          <a:p>
            <a:pPr defTabSz="912813"/>
            <a:r>
              <a:rPr lang="en-US" altLang="ja-JP" sz="1600" dirty="0" err="1">
                <a:latin typeface="Times New Roman" pitchFamily="18" charset="0"/>
              </a:rPr>
              <a:t>Waldhauser</a:t>
            </a:r>
            <a:r>
              <a:rPr lang="en-US" altLang="ja-JP" sz="1600" dirty="0">
                <a:latin typeface="Times New Roman" pitchFamily="18" charset="0"/>
              </a:rPr>
              <a:t> </a:t>
            </a:r>
            <a:r>
              <a:rPr lang="ja-JP" altLang="en-US" sz="1600" dirty="0">
                <a:latin typeface="Times New Roman" pitchFamily="18" charset="0"/>
              </a:rPr>
              <a:t>ら</a:t>
            </a:r>
            <a:r>
              <a:rPr lang="en-US" altLang="ja-JP" sz="1600" dirty="0">
                <a:latin typeface="Times New Roman" pitchFamily="18" charset="0"/>
              </a:rPr>
              <a:t>1988</a:t>
            </a:r>
          </a:p>
        </p:txBody>
      </p:sp>
      <p:sp>
        <p:nvSpPr>
          <p:cNvPr id="2" name="正方形/長方形 1"/>
          <p:cNvSpPr/>
          <p:nvPr/>
        </p:nvSpPr>
        <p:spPr>
          <a:xfrm>
            <a:off x="8941532" y="4685562"/>
            <a:ext cx="646331" cy="369332"/>
          </a:xfrm>
          <a:prstGeom prst="rect">
            <a:avLst/>
          </a:prstGeom>
        </p:spPr>
        <p:txBody>
          <a:bodyPr wrap="none">
            <a:spAutoFit/>
          </a:bodyPr>
          <a:lstStyle/>
          <a:p>
            <a:r>
              <a:rPr lang="ja-JP" altLang="en-US" b="1" dirty="0"/>
              <a:t>年齢</a:t>
            </a:r>
          </a:p>
        </p:txBody>
      </p:sp>
      <p:pic>
        <p:nvPicPr>
          <p:cNvPr id="8" name="Picture 8"/>
          <p:cNvPicPr>
            <a:picLocks noChangeAspect="1" noChangeArrowheads="1"/>
          </p:cNvPicPr>
          <p:nvPr/>
        </p:nvPicPr>
        <p:blipFill>
          <a:blip r:embed="rId4" cstate="print"/>
          <a:srcRect/>
          <a:stretch>
            <a:fillRect/>
          </a:stretch>
        </p:blipFill>
        <p:spPr bwMode="auto">
          <a:xfrm>
            <a:off x="7459832" y="5295308"/>
            <a:ext cx="3781109" cy="1142798"/>
          </a:xfrm>
          <a:prstGeom prst="rect">
            <a:avLst/>
          </a:prstGeom>
          <a:noFill/>
          <a:ln w="9525">
            <a:noFill/>
            <a:miter lim="800000"/>
            <a:headEnd/>
            <a:tailEnd/>
          </a:ln>
        </p:spPr>
      </p:pic>
      <p:pic>
        <p:nvPicPr>
          <p:cNvPr id="9" name="図 8"/>
          <p:cNvPicPr>
            <a:picLocks noChangeAspect="1"/>
          </p:cNvPicPr>
          <p:nvPr/>
        </p:nvPicPr>
        <p:blipFill>
          <a:blip r:embed="rId5"/>
          <a:stretch>
            <a:fillRect/>
          </a:stretch>
        </p:blipFill>
        <p:spPr>
          <a:xfrm>
            <a:off x="10289883" y="-33220"/>
            <a:ext cx="1902117" cy="1213209"/>
          </a:xfrm>
          <a:prstGeom prst="rect">
            <a:avLst/>
          </a:prstGeom>
        </p:spPr>
      </p:pic>
      <p:sp>
        <p:nvSpPr>
          <p:cNvPr id="5" name="テキスト ボックス 4">
            <a:extLst>
              <a:ext uri="{FF2B5EF4-FFF2-40B4-BE49-F238E27FC236}">
                <a16:creationId xmlns:a16="http://schemas.microsoft.com/office/drawing/2014/main" id="{DF92D21F-3337-9BF6-5E03-1EE2150FCF5C}"/>
              </a:ext>
            </a:extLst>
          </p:cNvPr>
          <p:cNvSpPr txBox="1"/>
          <p:nvPr/>
        </p:nvSpPr>
        <p:spPr>
          <a:xfrm>
            <a:off x="6265600" y="6493854"/>
            <a:ext cx="6169572" cy="369332"/>
          </a:xfrm>
          <a:prstGeom prst="rect">
            <a:avLst/>
          </a:prstGeom>
          <a:noFill/>
        </p:spPr>
        <p:txBody>
          <a:bodyPr wrap="square">
            <a:spAutoFit/>
          </a:bodyPr>
          <a:lstStyle/>
          <a:p>
            <a:r>
              <a:rPr lang="ja-JP" altLang="en-US" sz="1800" dirty="0"/>
              <a:t>夜ふかし遅起きでメラトニン濃度が低い傾向。但し要検証</a:t>
            </a:r>
          </a:p>
        </p:txBody>
      </p:sp>
    </p:spTree>
    <p:extLst>
      <p:ext uri="{BB962C8B-B14F-4D97-AF65-F5344CB8AC3E}">
        <p14:creationId xmlns:p14="http://schemas.microsoft.com/office/powerpoint/2010/main" val="4009840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ChangeArrowheads="1"/>
          </p:cNvSpPr>
          <p:nvPr/>
        </p:nvSpPr>
        <p:spPr bwMode="auto">
          <a:xfrm>
            <a:off x="6985656" y="5697645"/>
            <a:ext cx="3858891" cy="741742"/>
          </a:xfrm>
          <a:prstGeom prst="rect">
            <a:avLst/>
          </a:prstGeom>
          <a:noFill/>
          <a:ln w="9525">
            <a:noFill/>
            <a:miter lim="800000"/>
            <a:headEnd/>
            <a:tailEnd/>
          </a:ln>
        </p:spPr>
        <p:txBody>
          <a:bodyPr wrap="square">
            <a:spAutoFit/>
          </a:bodyPr>
          <a:lstStyle/>
          <a:p>
            <a:pPr algn="ctr" defTabSz="770232"/>
            <a:r>
              <a:rPr lang="ja-JP" altLang="en-US" sz="2110" b="1" dirty="0">
                <a:solidFill>
                  <a:schemeClr val="tx2"/>
                </a:solidFill>
                <a:latin typeface="Times New Roman" pitchFamily="18" charset="0"/>
              </a:rPr>
              <a:t>夜間のメラトニン分泌は昼間の</a:t>
            </a:r>
          </a:p>
          <a:p>
            <a:pPr algn="ctr" defTabSz="770232"/>
            <a:r>
              <a:rPr lang="ja-JP" altLang="en-US" sz="2110" b="1" dirty="0">
                <a:solidFill>
                  <a:schemeClr val="tx2"/>
                </a:solidFill>
                <a:latin typeface="Times New Roman" pitchFamily="18" charset="0"/>
              </a:rPr>
              <a:t>受光量が増すと増える。</a:t>
            </a:r>
          </a:p>
        </p:txBody>
      </p:sp>
      <p:pic>
        <p:nvPicPr>
          <p:cNvPr id="251907" name="Picture 3"/>
          <p:cNvPicPr>
            <a:picLocks noChangeAspect="1" noChangeArrowheads="1"/>
          </p:cNvPicPr>
          <p:nvPr/>
        </p:nvPicPr>
        <p:blipFill>
          <a:blip r:embed="rId3" cstate="print"/>
          <a:srcRect/>
          <a:stretch>
            <a:fillRect/>
          </a:stretch>
        </p:blipFill>
        <p:spPr bwMode="auto">
          <a:xfrm>
            <a:off x="6891755" y="1487436"/>
            <a:ext cx="4046695" cy="4210210"/>
          </a:xfrm>
          <a:prstGeom prst="rect">
            <a:avLst/>
          </a:prstGeom>
          <a:noFill/>
          <a:ln w="9525">
            <a:noFill/>
            <a:miter lim="800000"/>
            <a:headEnd/>
            <a:tailEnd/>
          </a:ln>
        </p:spPr>
      </p:pic>
      <p:pic>
        <p:nvPicPr>
          <p:cNvPr id="5" name="図 4"/>
          <p:cNvPicPr>
            <a:picLocks noChangeAspect="1"/>
          </p:cNvPicPr>
          <p:nvPr/>
        </p:nvPicPr>
        <p:blipFill>
          <a:blip r:embed="rId4"/>
          <a:stretch>
            <a:fillRect/>
          </a:stretch>
        </p:blipFill>
        <p:spPr>
          <a:xfrm rot="10800000">
            <a:off x="1014499" y="701108"/>
            <a:ext cx="5180239" cy="5523090"/>
          </a:xfrm>
          <a:prstGeom prst="rect">
            <a:avLst/>
          </a:prstGeom>
        </p:spPr>
      </p:pic>
      <p:pic>
        <p:nvPicPr>
          <p:cNvPr id="6" name="図 5"/>
          <p:cNvPicPr>
            <a:picLocks noChangeAspect="1"/>
          </p:cNvPicPr>
          <p:nvPr/>
        </p:nvPicPr>
        <p:blipFill>
          <a:blip r:embed="rId5"/>
          <a:stretch>
            <a:fillRect/>
          </a:stretch>
        </p:blipFill>
        <p:spPr>
          <a:xfrm>
            <a:off x="9634590" y="507753"/>
            <a:ext cx="1604911" cy="1023645"/>
          </a:xfrm>
          <a:prstGeom prst="rect">
            <a:avLst/>
          </a:prstGeom>
        </p:spPr>
      </p:pic>
    </p:spTree>
    <p:extLst>
      <p:ext uri="{BB962C8B-B14F-4D97-AF65-F5344CB8AC3E}">
        <p14:creationId xmlns:p14="http://schemas.microsoft.com/office/powerpoint/2010/main" val="1647847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0C98296-6843-90B0-BF5F-CF6126AF961A}"/>
              </a:ext>
            </a:extLst>
          </p:cNvPr>
          <p:cNvPicPr>
            <a:picLocks noChangeAspect="1"/>
          </p:cNvPicPr>
          <p:nvPr/>
        </p:nvPicPr>
        <p:blipFill>
          <a:blip r:embed="rId2"/>
          <a:stretch>
            <a:fillRect/>
          </a:stretch>
        </p:blipFill>
        <p:spPr>
          <a:xfrm>
            <a:off x="2172559" y="192162"/>
            <a:ext cx="6469871" cy="5337643"/>
          </a:xfrm>
          <a:prstGeom prst="rect">
            <a:avLst/>
          </a:prstGeom>
        </p:spPr>
      </p:pic>
    </p:spTree>
    <p:extLst>
      <p:ext uri="{BB962C8B-B14F-4D97-AF65-F5344CB8AC3E}">
        <p14:creationId xmlns:p14="http://schemas.microsoft.com/office/powerpoint/2010/main" val="3691454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idx="4294967295"/>
          </p:nvPr>
        </p:nvSpPr>
        <p:spPr>
          <a:xfrm>
            <a:off x="1466850" y="1056959"/>
            <a:ext cx="9258300" cy="490537"/>
          </a:xfrm>
        </p:spPr>
        <p:txBody>
          <a:bodyPr>
            <a:normAutofit fontScale="90000"/>
          </a:bodyPr>
          <a:lstStyle/>
          <a:p>
            <a:r>
              <a:rPr lang="ja-JP" altLang="en-US" sz="4100" dirty="0"/>
              <a:t>メラトニンを出すために真っ暗にして眠らないといけないのでしょうか？</a:t>
            </a:r>
          </a:p>
        </p:txBody>
      </p:sp>
      <p:sp>
        <p:nvSpPr>
          <p:cNvPr id="415747" name="Rectangle 3"/>
          <p:cNvSpPr>
            <a:spLocks noGrp="1" noChangeArrowheads="1"/>
          </p:cNvSpPr>
          <p:nvPr>
            <p:ph type="body" idx="4294967295"/>
          </p:nvPr>
        </p:nvSpPr>
        <p:spPr>
          <a:xfrm>
            <a:off x="1605280" y="2218690"/>
            <a:ext cx="8341360" cy="5759450"/>
          </a:xfrm>
        </p:spPr>
        <p:txBody>
          <a:bodyPr>
            <a:normAutofit/>
          </a:bodyPr>
          <a:lstStyle/>
          <a:p>
            <a:pPr>
              <a:lnSpc>
                <a:spcPct val="80000"/>
              </a:lnSpc>
            </a:pPr>
            <a:r>
              <a:rPr lang="ja-JP" altLang="en-US" sz="3600" b="1" dirty="0"/>
              <a:t>メラトニンは真っ暗にした方がでます。でも、だから寝るなら真っ暗にして、とは私は申し上げません。</a:t>
            </a:r>
            <a:endParaRPr lang="en-US" altLang="ja-JP" sz="3600" b="1" dirty="0"/>
          </a:p>
          <a:p>
            <a:pPr>
              <a:lnSpc>
                <a:spcPct val="80000"/>
              </a:lnSpc>
            </a:pPr>
            <a:r>
              <a:rPr lang="ja-JP" altLang="en-US" sz="3600" b="1" dirty="0">
                <a:solidFill>
                  <a:schemeClr val="accent2"/>
                </a:solidFill>
              </a:rPr>
              <a:t>ヒトは成長ホルモンを出すために寝るのではないのと同じように、メラトニンを出すために寝るのではありません。寝ることの重要性はもっともっとたくさんの事柄に及ぶのです。</a:t>
            </a:r>
            <a:br>
              <a:rPr lang="ja-JP" altLang="en-US" sz="3600" b="1" dirty="0">
                <a:solidFill>
                  <a:schemeClr val="accent2"/>
                </a:solidFill>
              </a:rPr>
            </a:br>
            <a:endParaRPr lang="ja-JP" altLang="en-US" sz="3600" b="1" dirty="0"/>
          </a:p>
        </p:txBody>
      </p:sp>
    </p:spTree>
    <p:extLst>
      <p:ext uri="{BB962C8B-B14F-4D97-AF65-F5344CB8AC3E}">
        <p14:creationId xmlns:p14="http://schemas.microsoft.com/office/powerpoint/2010/main" val="3093923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additive="base">
                                        <p:cTn id="7" dur="500" fill="hold"/>
                                        <p:tgtEl>
                                          <p:spTgt spid="415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5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5747">
                                            <p:txEl>
                                              <p:pRg st="1" end="1"/>
                                            </p:txEl>
                                          </p:spTgt>
                                        </p:tgtEl>
                                        <p:attrNameLst>
                                          <p:attrName>style.visibility</p:attrName>
                                        </p:attrNameLst>
                                      </p:cBhvr>
                                      <p:to>
                                        <p:strVal val="visible"/>
                                      </p:to>
                                    </p:set>
                                    <p:anim calcmode="lin" valueType="num">
                                      <p:cBhvr additive="base">
                                        <p:cTn id="13" dur="500" fill="hold"/>
                                        <p:tgtEl>
                                          <p:spTgt spid="415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574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2"/>
          <p:cNvPicPr>
            <a:picLocks noChangeAspect="1" noChangeArrowheads="1"/>
          </p:cNvPicPr>
          <p:nvPr/>
        </p:nvPicPr>
        <p:blipFill>
          <a:blip r:embed="rId3" cstate="print"/>
          <a:srcRect/>
          <a:stretch>
            <a:fillRect/>
          </a:stretch>
        </p:blipFill>
        <p:spPr bwMode="auto">
          <a:xfrm>
            <a:off x="6364288" y="2736851"/>
            <a:ext cx="3200400" cy="1336675"/>
          </a:xfrm>
          <a:prstGeom prst="rect">
            <a:avLst/>
          </a:prstGeom>
          <a:noFill/>
          <a:ln w="9525">
            <a:noFill/>
            <a:miter lim="800000"/>
            <a:headEnd/>
            <a:tailEnd/>
          </a:ln>
        </p:spPr>
      </p:pic>
      <p:pic>
        <p:nvPicPr>
          <p:cNvPr id="47110" name="Picture 3"/>
          <p:cNvPicPr>
            <a:picLocks noChangeAspect="1" noChangeArrowheads="1"/>
          </p:cNvPicPr>
          <p:nvPr/>
        </p:nvPicPr>
        <p:blipFill>
          <a:blip r:embed="rId4" cstate="print"/>
          <a:srcRect/>
          <a:stretch>
            <a:fillRect/>
          </a:stretch>
        </p:blipFill>
        <p:spPr bwMode="auto">
          <a:xfrm>
            <a:off x="6592888" y="4257676"/>
            <a:ext cx="3200400" cy="1185863"/>
          </a:xfrm>
          <a:prstGeom prst="rect">
            <a:avLst/>
          </a:prstGeom>
          <a:noFill/>
          <a:ln w="9525">
            <a:noFill/>
            <a:miter lim="800000"/>
            <a:headEnd/>
            <a:tailEnd/>
          </a:ln>
        </p:spPr>
      </p:pic>
      <p:sp>
        <p:nvSpPr>
          <p:cNvPr id="47111" name="Rectangle 4"/>
          <p:cNvSpPr>
            <a:spLocks noChangeArrowheads="1"/>
          </p:cNvSpPr>
          <p:nvPr/>
        </p:nvSpPr>
        <p:spPr bwMode="auto">
          <a:xfrm>
            <a:off x="8039100" y="4191001"/>
            <a:ext cx="717550" cy="307975"/>
          </a:xfrm>
          <a:prstGeom prst="rect">
            <a:avLst/>
          </a:prstGeom>
          <a:noFill/>
          <a:ln w="9525">
            <a:noFill/>
            <a:miter lim="800000"/>
            <a:headEnd/>
            <a:tailEnd/>
          </a:ln>
        </p:spPr>
        <p:txBody>
          <a:bodyPr>
            <a:spAutoFit/>
          </a:bodyPr>
          <a:lstStyle/>
          <a:p>
            <a:pPr defTabSz="912813"/>
            <a:r>
              <a:rPr lang="ja-JP" altLang="en-US" sz="1400">
                <a:latin typeface="Times New Roman" pitchFamily="18" charset="0"/>
              </a:rPr>
              <a:t>（尿中）</a:t>
            </a:r>
          </a:p>
        </p:txBody>
      </p:sp>
      <p:pic>
        <p:nvPicPr>
          <p:cNvPr id="47112" name="Picture 5"/>
          <p:cNvPicPr>
            <a:picLocks noChangeAspect="1" noChangeArrowheads="1"/>
          </p:cNvPicPr>
          <p:nvPr/>
        </p:nvPicPr>
        <p:blipFill>
          <a:blip r:embed="rId5" cstate="print"/>
          <a:srcRect/>
          <a:stretch>
            <a:fillRect/>
          </a:stretch>
        </p:blipFill>
        <p:spPr bwMode="auto">
          <a:xfrm>
            <a:off x="5524500" y="588963"/>
            <a:ext cx="2971800" cy="2019300"/>
          </a:xfrm>
          <a:prstGeom prst="rect">
            <a:avLst/>
          </a:prstGeom>
          <a:noFill/>
          <a:ln w="9525">
            <a:noFill/>
            <a:miter lim="800000"/>
            <a:headEnd/>
            <a:tailEnd/>
          </a:ln>
        </p:spPr>
      </p:pic>
      <p:sp>
        <p:nvSpPr>
          <p:cNvPr id="47113" name="Rectangle 6"/>
          <p:cNvSpPr>
            <a:spLocks noChangeArrowheads="1"/>
          </p:cNvSpPr>
          <p:nvPr/>
        </p:nvSpPr>
        <p:spPr bwMode="auto">
          <a:xfrm>
            <a:off x="6096000" y="5487989"/>
            <a:ext cx="5143500" cy="1246187"/>
          </a:xfrm>
          <a:prstGeom prst="rect">
            <a:avLst/>
          </a:prstGeom>
          <a:noFill/>
          <a:ln w="9525">
            <a:noFill/>
            <a:miter lim="800000"/>
            <a:headEnd/>
            <a:tailEnd/>
          </a:ln>
        </p:spPr>
        <p:txBody>
          <a:bodyPr>
            <a:spAutoFit/>
          </a:bodyPr>
          <a:lstStyle/>
          <a:p>
            <a:pPr defTabSz="912813"/>
            <a:r>
              <a:rPr lang="ja-JP" altLang="en-US" sz="2500" dirty="0">
                <a:latin typeface="Times New Roman" pitchFamily="18" charset="0"/>
              </a:rPr>
              <a:t>　　コルチコステロイドの日内変動</a:t>
            </a:r>
          </a:p>
          <a:p>
            <a:pPr defTabSz="912813"/>
            <a:r>
              <a:rPr lang="ja-JP" altLang="en-US" sz="2500" dirty="0">
                <a:latin typeface="Times New Roman" pitchFamily="18" charset="0"/>
              </a:rPr>
              <a:t>　　　　　　　　　　　</a:t>
            </a:r>
            <a:r>
              <a:rPr lang="ja-JP" altLang="en-US" sz="2500" dirty="0">
                <a:solidFill>
                  <a:schemeClr val="accent2"/>
                </a:solidFill>
                <a:latin typeface="Times New Roman" pitchFamily="18" charset="0"/>
              </a:rPr>
              <a:t>↓</a:t>
            </a:r>
            <a:r>
              <a:rPr lang="ja-JP" altLang="en-US" sz="2500" dirty="0">
                <a:latin typeface="Times New Roman" pitchFamily="18" charset="0"/>
              </a:rPr>
              <a:t>　</a:t>
            </a:r>
          </a:p>
          <a:p>
            <a:pPr defTabSz="912813"/>
            <a:r>
              <a:rPr lang="ja-JP" altLang="en-US" sz="2500" dirty="0">
                <a:latin typeface="Times New Roman" pitchFamily="18" charset="0"/>
              </a:rPr>
              <a:t>　朝高く、夕方には低くなるホルモン</a:t>
            </a:r>
          </a:p>
        </p:txBody>
      </p:sp>
      <p:sp>
        <p:nvSpPr>
          <p:cNvPr id="47114" name="Rectangle 7"/>
          <p:cNvSpPr>
            <a:spLocks noChangeArrowheads="1"/>
          </p:cNvSpPr>
          <p:nvPr/>
        </p:nvSpPr>
        <p:spPr bwMode="auto">
          <a:xfrm>
            <a:off x="8570913" y="2667001"/>
            <a:ext cx="723900" cy="307975"/>
          </a:xfrm>
          <a:prstGeom prst="rect">
            <a:avLst/>
          </a:prstGeom>
          <a:noFill/>
          <a:ln w="9525">
            <a:noFill/>
            <a:miter lim="800000"/>
            <a:headEnd/>
            <a:tailEnd/>
          </a:ln>
        </p:spPr>
        <p:txBody>
          <a:bodyPr wrap="none">
            <a:spAutoFit/>
          </a:bodyPr>
          <a:lstStyle/>
          <a:p>
            <a:pPr defTabSz="912813"/>
            <a:r>
              <a:rPr lang="ja-JP" altLang="en-US" sz="1400">
                <a:latin typeface="Times New Roman" pitchFamily="18" charset="0"/>
              </a:rPr>
              <a:t>（血中）</a:t>
            </a:r>
          </a:p>
        </p:txBody>
      </p:sp>
      <p:graphicFrame>
        <p:nvGraphicFramePr>
          <p:cNvPr id="47106" name="Object 8"/>
          <p:cNvGraphicFramePr>
            <a:graphicFrameLocks noChangeAspect="1"/>
          </p:cNvGraphicFramePr>
          <p:nvPr/>
        </p:nvGraphicFramePr>
        <p:xfrm>
          <a:off x="8421688" y="685800"/>
          <a:ext cx="2665412" cy="1944688"/>
        </p:xfrm>
        <a:graphic>
          <a:graphicData uri="http://schemas.openxmlformats.org/presentationml/2006/ole">
            <mc:AlternateContent xmlns:mc="http://schemas.openxmlformats.org/markup-compatibility/2006">
              <mc:Choice xmlns:v="urn:schemas-microsoft-com:vml" Requires="v">
                <p:oleObj name="Image" r:id="rId6" imgW="2572109" imgH="1876190" progId="">
                  <p:embed/>
                </p:oleObj>
              </mc:Choice>
              <mc:Fallback>
                <p:oleObj name="Image" r:id="rId6" imgW="2572109" imgH="1876190" progId="">
                  <p:embed/>
                  <p:pic>
                    <p:nvPicPr>
                      <p:cNvPr id="47106"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1688" y="685800"/>
                        <a:ext cx="2665412"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7115" name="Picture 9"/>
          <p:cNvPicPr>
            <a:picLocks noChangeAspect="1" noChangeArrowheads="1"/>
          </p:cNvPicPr>
          <p:nvPr/>
        </p:nvPicPr>
        <p:blipFill>
          <a:blip r:embed="rId8" cstate="print"/>
          <a:srcRect/>
          <a:stretch>
            <a:fillRect/>
          </a:stretch>
        </p:blipFill>
        <p:spPr bwMode="auto">
          <a:xfrm>
            <a:off x="1563688" y="2971801"/>
            <a:ext cx="4800600" cy="2513013"/>
          </a:xfrm>
          <a:prstGeom prst="rect">
            <a:avLst/>
          </a:prstGeom>
          <a:noFill/>
          <a:ln w="9525">
            <a:noFill/>
            <a:miter lim="800000"/>
            <a:headEnd/>
            <a:tailEnd/>
          </a:ln>
        </p:spPr>
      </p:pic>
      <p:pic>
        <p:nvPicPr>
          <p:cNvPr id="47116" name="Picture 10"/>
          <p:cNvPicPr>
            <a:picLocks noChangeAspect="1" noChangeArrowheads="1"/>
          </p:cNvPicPr>
          <p:nvPr/>
        </p:nvPicPr>
        <p:blipFill>
          <a:blip r:embed="rId9" cstate="print"/>
          <a:srcRect/>
          <a:stretch>
            <a:fillRect/>
          </a:stretch>
        </p:blipFill>
        <p:spPr bwMode="auto">
          <a:xfrm>
            <a:off x="952500" y="1014413"/>
            <a:ext cx="2971800" cy="1935162"/>
          </a:xfrm>
          <a:prstGeom prst="rect">
            <a:avLst/>
          </a:prstGeom>
          <a:noFill/>
          <a:ln w="9525">
            <a:noFill/>
            <a:miter lim="800000"/>
            <a:headEnd/>
            <a:tailEnd/>
          </a:ln>
        </p:spPr>
      </p:pic>
      <p:sp>
        <p:nvSpPr>
          <p:cNvPr id="47117" name="Rectangle 11"/>
          <p:cNvSpPr>
            <a:spLocks noChangeArrowheads="1"/>
          </p:cNvSpPr>
          <p:nvPr/>
        </p:nvSpPr>
        <p:spPr bwMode="auto">
          <a:xfrm>
            <a:off x="1181100" y="153988"/>
            <a:ext cx="9755188" cy="508000"/>
          </a:xfrm>
          <a:prstGeom prst="rect">
            <a:avLst/>
          </a:prstGeom>
          <a:noFill/>
          <a:ln w="9525">
            <a:noFill/>
            <a:miter lim="800000"/>
            <a:headEnd/>
            <a:tailEnd/>
          </a:ln>
        </p:spPr>
        <p:txBody>
          <a:bodyPr>
            <a:spAutoFit/>
          </a:bodyPr>
          <a:lstStyle/>
          <a:p>
            <a:pPr defTabSz="912813">
              <a:spcBef>
                <a:spcPct val="50000"/>
              </a:spcBef>
            </a:pPr>
            <a:r>
              <a:rPr lang="ja-JP" altLang="en-US" sz="2700">
                <a:latin typeface="Times New Roman" pitchFamily="18" charset="0"/>
                <a:sym typeface="Wingdings" pitchFamily="2" charset="2"/>
              </a:rPr>
              <a:t>　様々な概日リズム（睡眠・覚醒、 体温、ホルモン）の相互関係</a:t>
            </a:r>
          </a:p>
        </p:txBody>
      </p:sp>
      <p:graphicFrame>
        <p:nvGraphicFramePr>
          <p:cNvPr id="47107" name="Object 12"/>
          <p:cNvGraphicFramePr>
            <a:graphicFrameLocks noChangeAspect="1"/>
          </p:cNvGraphicFramePr>
          <p:nvPr/>
        </p:nvGraphicFramePr>
        <p:xfrm>
          <a:off x="3321050" y="1066800"/>
          <a:ext cx="2362200" cy="1804988"/>
        </p:xfrm>
        <a:graphic>
          <a:graphicData uri="http://schemas.openxmlformats.org/presentationml/2006/ole">
            <mc:AlternateContent xmlns:mc="http://schemas.openxmlformats.org/markup-compatibility/2006">
              <mc:Choice xmlns:v="urn:schemas-microsoft-com:vml" Requires="v">
                <p:oleObj name="Image" r:id="rId10" imgW="2343477" imgH="1790476" progId="">
                  <p:embed/>
                </p:oleObj>
              </mc:Choice>
              <mc:Fallback>
                <p:oleObj name="Image" r:id="rId10" imgW="2343477" imgH="1790476" progId="">
                  <p:embed/>
                  <p:pic>
                    <p:nvPicPr>
                      <p:cNvPr id="47107"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1050" y="1066800"/>
                        <a:ext cx="2362200"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13"/>
          <p:cNvGraphicFramePr>
            <a:graphicFrameLocks noChangeAspect="1"/>
          </p:cNvGraphicFramePr>
          <p:nvPr/>
        </p:nvGraphicFramePr>
        <p:xfrm>
          <a:off x="2935289" y="1066800"/>
          <a:ext cx="885825" cy="742950"/>
        </p:xfrm>
        <a:graphic>
          <a:graphicData uri="http://schemas.openxmlformats.org/presentationml/2006/ole">
            <mc:AlternateContent xmlns:mc="http://schemas.openxmlformats.org/markup-compatibility/2006">
              <mc:Choice xmlns:v="urn:schemas-microsoft-com:vml" Requires="v">
                <p:oleObj name="Image" r:id="rId12" imgW="885949" imgH="743054" progId="">
                  <p:embed/>
                </p:oleObj>
              </mc:Choice>
              <mc:Fallback>
                <p:oleObj name="Image" r:id="rId12" imgW="885949" imgH="743054" progId="">
                  <p:embed/>
                  <p:pic>
                    <p:nvPicPr>
                      <p:cNvPr id="47108"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5289" y="1066800"/>
                        <a:ext cx="8858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19" name="Rectangle 15"/>
          <p:cNvSpPr>
            <a:spLocks noChangeArrowheads="1"/>
          </p:cNvSpPr>
          <p:nvPr/>
        </p:nvSpPr>
        <p:spPr bwMode="auto">
          <a:xfrm>
            <a:off x="9564689" y="3457575"/>
            <a:ext cx="1506537" cy="338138"/>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47120" name="Rectangle 16"/>
          <p:cNvSpPr>
            <a:spLocks noChangeArrowheads="1"/>
          </p:cNvSpPr>
          <p:nvPr/>
        </p:nvSpPr>
        <p:spPr bwMode="auto">
          <a:xfrm>
            <a:off x="9639300" y="4725989"/>
            <a:ext cx="1411288" cy="338137"/>
          </a:xfrm>
          <a:prstGeom prst="rect">
            <a:avLst/>
          </a:prstGeom>
          <a:noFill/>
          <a:ln w="9525">
            <a:noFill/>
            <a:miter lim="800000"/>
            <a:headEnd/>
            <a:tailEnd/>
          </a:ln>
        </p:spPr>
        <p:txBody>
          <a:bodyPr>
            <a:spAutoFit/>
          </a:bodyPr>
          <a:lstStyle/>
          <a:p>
            <a:pPr defTabSz="912813"/>
            <a:r>
              <a:rPr lang="en-US" altLang="ja-JP" sz="1600">
                <a:latin typeface="Times New Roman" pitchFamily="18" charset="0"/>
              </a:rPr>
              <a:t>←</a:t>
            </a:r>
            <a:r>
              <a:rPr lang="ja-JP" altLang="en-US" sz="1600">
                <a:latin typeface="Times New Roman" pitchFamily="18" charset="0"/>
              </a:rPr>
              <a:t>２４ｈ平均値</a:t>
            </a:r>
          </a:p>
        </p:txBody>
      </p:sp>
      <p:sp>
        <p:nvSpPr>
          <p:cNvPr id="3" name="テキスト ボックス 2">
            <a:extLst>
              <a:ext uri="{FF2B5EF4-FFF2-40B4-BE49-F238E27FC236}">
                <a16:creationId xmlns:a16="http://schemas.microsoft.com/office/drawing/2014/main" id="{C67F3273-5020-223B-0034-650DA1B3AA14}"/>
              </a:ext>
            </a:extLst>
          </p:cNvPr>
          <p:cNvSpPr txBox="1"/>
          <p:nvPr/>
        </p:nvSpPr>
        <p:spPr>
          <a:xfrm>
            <a:off x="1310720" y="5663189"/>
            <a:ext cx="5306536" cy="646331"/>
          </a:xfrm>
          <a:prstGeom prst="rect">
            <a:avLst/>
          </a:prstGeom>
          <a:noFill/>
        </p:spPr>
        <p:txBody>
          <a:bodyPr wrap="square">
            <a:spAutoFit/>
          </a:bodyPr>
          <a:lstStyle/>
          <a:p>
            <a:pPr algn="ctr"/>
            <a:r>
              <a:rPr lang="ja-JP" altLang="en-US" dirty="0">
                <a:solidFill>
                  <a:srgbClr val="FF0000"/>
                </a:solidFill>
                <a:latin typeface="Times New Roman" pitchFamily="18" charset="0"/>
                <a:sym typeface="Wingdings" pitchFamily="2" charset="2"/>
              </a:rPr>
              <a:t>メラトニン</a:t>
            </a:r>
            <a:r>
              <a:rPr lang="ja-JP" altLang="en-US" dirty="0">
                <a:latin typeface="Times New Roman" pitchFamily="18" charset="0"/>
                <a:sym typeface="Wingdings" pitchFamily="2" charset="2"/>
              </a:rPr>
              <a:t>は、朝、目が覚めて、</a:t>
            </a:r>
            <a:endParaRPr lang="en-US" altLang="ja-JP" dirty="0">
              <a:latin typeface="Times New Roman" pitchFamily="18" charset="0"/>
              <a:sym typeface="Wingdings" pitchFamily="2" charset="2"/>
            </a:endParaRPr>
          </a:p>
          <a:p>
            <a:pPr algn="ctr"/>
            <a:r>
              <a:rPr lang="ja-JP" altLang="en-US" dirty="0">
                <a:latin typeface="Times New Roman" pitchFamily="18" charset="0"/>
                <a:sym typeface="Wingdings" pitchFamily="2" charset="2"/>
              </a:rPr>
              <a:t>１４－１６時間後、夜暗くなると分泌される。</a:t>
            </a:r>
            <a:endParaRPr lang="ja-JP" altLang="en-US" dirty="0"/>
          </a:p>
        </p:txBody>
      </p:sp>
      <p:sp>
        <p:nvSpPr>
          <p:cNvPr id="4" name="テキスト ボックス 3">
            <a:extLst>
              <a:ext uri="{FF2B5EF4-FFF2-40B4-BE49-F238E27FC236}">
                <a16:creationId xmlns:a16="http://schemas.microsoft.com/office/drawing/2014/main" id="{4ADFFD20-ADA5-A9B0-F560-C07D262BB7BC}"/>
              </a:ext>
            </a:extLst>
          </p:cNvPr>
          <p:cNvSpPr txBox="1"/>
          <p:nvPr/>
        </p:nvSpPr>
        <p:spPr>
          <a:xfrm>
            <a:off x="139224" y="2871788"/>
            <a:ext cx="1422876" cy="1754326"/>
          </a:xfrm>
          <a:prstGeom prst="rect">
            <a:avLst/>
          </a:prstGeom>
          <a:noFill/>
        </p:spPr>
        <p:txBody>
          <a:bodyPr wrap="square">
            <a:spAutoFit/>
          </a:bodyPr>
          <a:lstStyle/>
          <a:p>
            <a:r>
              <a:rPr lang="ja-JP" altLang="en-US" dirty="0"/>
              <a:t>朝の光で</a:t>
            </a:r>
            <a:endParaRPr lang="en-US" altLang="ja-JP" dirty="0"/>
          </a:p>
          <a:p>
            <a:r>
              <a:rPr lang="ja-JP" altLang="en-US" dirty="0"/>
              <a:t>周期２４時間１０分の生体時計は毎日周期２４時間にリセット</a:t>
            </a:r>
          </a:p>
        </p:txBody>
      </p:sp>
      <p:sp>
        <p:nvSpPr>
          <p:cNvPr id="5" name="テキスト ボックス 4">
            <a:extLst>
              <a:ext uri="{FF2B5EF4-FFF2-40B4-BE49-F238E27FC236}">
                <a16:creationId xmlns:a16="http://schemas.microsoft.com/office/drawing/2014/main" id="{F625589D-A02D-B88F-544E-E1074ABA578E}"/>
              </a:ext>
            </a:extLst>
          </p:cNvPr>
          <p:cNvSpPr txBox="1"/>
          <p:nvPr/>
        </p:nvSpPr>
        <p:spPr>
          <a:xfrm>
            <a:off x="139224" y="4989652"/>
            <a:ext cx="1422877" cy="1477328"/>
          </a:xfrm>
          <a:prstGeom prst="rect">
            <a:avLst/>
          </a:prstGeom>
          <a:noFill/>
        </p:spPr>
        <p:txBody>
          <a:bodyPr wrap="square">
            <a:spAutoFit/>
          </a:bodyPr>
          <a:lstStyle/>
          <a:p>
            <a:r>
              <a:rPr lang="ja-JP" altLang="en-US" dirty="0"/>
              <a:t>成長ホルモンは、寝入って最初の深い眠りの時</a:t>
            </a:r>
          </a:p>
          <a:p>
            <a:r>
              <a:rPr lang="ja-JP" altLang="en-US" dirty="0"/>
              <a:t>に分泌。</a:t>
            </a:r>
          </a:p>
        </p:txBody>
      </p:sp>
    </p:spTree>
    <p:extLst>
      <p:ext uri="{BB962C8B-B14F-4D97-AF65-F5344CB8AC3E}">
        <p14:creationId xmlns:p14="http://schemas.microsoft.com/office/powerpoint/2010/main" val="9209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https://sleepfoundation.org/sites/default/files/STREPchanges_1.png"/>
          <p:cNvPicPr/>
          <p:nvPr/>
        </p:nvPicPr>
        <p:blipFill>
          <a:blip r:embed="rId2">
            <a:extLst>
              <a:ext uri="{28A0092B-C50C-407E-A947-70E740481C1C}">
                <a14:useLocalDpi xmlns:a14="http://schemas.microsoft.com/office/drawing/2010/main" val="0"/>
              </a:ext>
            </a:extLst>
          </a:blip>
          <a:srcRect/>
          <a:stretch>
            <a:fillRect/>
          </a:stretch>
        </p:blipFill>
        <p:spPr bwMode="auto">
          <a:xfrm>
            <a:off x="1952070" y="116632"/>
            <a:ext cx="7744330" cy="6480720"/>
          </a:xfrm>
          <a:prstGeom prst="rect">
            <a:avLst/>
          </a:prstGeom>
          <a:noFill/>
          <a:ln>
            <a:noFill/>
          </a:ln>
        </p:spPr>
      </p:pic>
      <p:pic>
        <p:nvPicPr>
          <p:cNvPr id="3" name="Picture 10">
            <a:extLst>
              <a:ext uri="{FF2B5EF4-FFF2-40B4-BE49-F238E27FC236}">
                <a16:creationId xmlns:a16="http://schemas.microsoft.com/office/drawing/2014/main" id="{A6444883-7826-635A-BE16-36CE3AB9154C}"/>
              </a:ext>
            </a:extLst>
          </p:cNvPr>
          <p:cNvPicPr>
            <a:picLocks noChangeAspect="1" noChangeArrowheads="1"/>
          </p:cNvPicPr>
          <p:nvPr/>
        </p:nvPicPr>
        <p:blipFill>
          <a:blip r:embed="rId3"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1828997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p:cNvPicPr>
            <a:picLocks noChangeAspect="1" noChangeArrowheads="1"/>
          </p:cNvPicPr>
          <p:nvPr/>
        </p:nvPicPr>
        <p:blipFill>
          <a:blip r:embed="rId2" cstate="print"/>
          <a:srcRect/>
          <a:stretch>
            <a:fillRect/>
          </a:stretch>
        </p:blipFill>
        <p:spPr bwMode="auto">
          <a:xfrm>
            <a:off x="2936231" y="877342"/>
            <a:ext cx="3118247" cy="4339828"/>
          </a:xfrm>
          <a:prstGeom prst="rect">
            <a:avLst/>
          </a:prstGeom>
          <a:noFill/>
          <a:ln w="9525">
            <a:noFill/>
            <a:miter lim="800000"/>
            <a:headEnd/>
            <a:tailEnd/>
          </a:ln>
        </p:spPr>
      </p:pic>
      <p:sp>
        <p:nvSpPr>
          <p:cNvPr id="231427" name="Rectangle 3"/>
          <p:cNvSpPr>
            <a:spLocks noGrp="1" noChangeArrowheads="1"/>
          </p:cNvSpPr>
          <p:nvPr>
            <p:ph type="title" idx="4294967295"/>
          </p:nvPr>
        </p:nvSpPr>
        <p:spPr>
          <a:xfrm>
            <a:off x="6460334" y="2152502"/>
            <a:ext cx="3828157" cy="964406"/>
          </a:xfrm>
        </p:spPr>
        <p:txBody>
          <a:bodyPr>
            <a:normAutofit fontScale="90000"/>
          </a:bodyPr>
          <a:lstStyle/>
          <a:p>
            <a:r>
              <a:rPr lang="ja-JP" altLang="en-US" sz="3038" b="1">
                <a:solidFill>
                  <a:srgbClr val="FF0000"/>
                </a:solidFill>
              </a:rPr>
              <a:t>実際</a:t>
            </a:r>
            <a:br>
              <a:rPr lang="en-US" altLang="ja-JP" sz="3038" b="1">
                <a:solidFill>
                  <a:srgbClr val="FF0000"/>
                </a:solidFill>
              </a:rPr>
            </a:br>
            <a:r>
              <a:rPr lang="ja-JP" altLang="en-US" sz="3038" b="1">
                <a:solidFill>
                  <a:srgbClr val="FF0000"/>
                </a:solidFill>
              </a:rPr>
              <a:t>睡眠時間は</a:t>
            </a:r>
            <a:br>
              <a:rPr lang="en-US" altLang="ja-JP" sz="3038" b="1">
                <a:solidFill>
                  <a:srgbClr val="FF0000"/>
                </a:solidFill>
              </a:rPr>
            </a:br>
            <a:r>
              <a:rPr lang="ja-JP" altLang="en-US" sz="3038" b="1">
                <a:solidFill>
                  <a:srgbClr val="FF0000"/>
                </a:solidFill>
              </a:rPr>
              <a:t>冬に長く、夏に短い。</a:t>
            </a:r>
            <a:br>
              <a:rPr lang="en-US" altLang="ja-JP" sz="3038" b="1">
                <a:solidFill>
                  <a:srgbClr val="FF0000"/>
                </a:solidFill>
              </a:rPr>
            </a:br>
            <a:r>
              <a:rPr lang="ja-JP" altLang="en-US" sz="3038" b="1">
                <a:solidFill>
                  <a:srgbClr val="FF0000"/>
                </a:solidFill>
              </a:rPr>
              <a:t>冬は朝寝坊で、</a:t>
            </a:r>
            <a:br>
              <a:rPr lang="en-US" altLang="ja-JP" sz="3038" b="1">
                <a:solidFill>
                  <a:srgbClr val="FF0000"/>
                </a:solidFill>
              </a:rPr>
            </a:br>
            <a:r>
              <a:rPr lang="ja-JP" altLang="en-US" sz="3038" b="1">
                <a:solidFill>
                  <a:srgbClr val="FF0000"/>
                </a:solidFill>
              </a:rPr>
              <a:t>夏は早起き。</a:t>
            </a:r>
          </a:p>
        </p:txBody>
      </p:sp>
      <p:sp>
        <p:nvSpPr>
          <p:cNvPr id="231428" name="Rectangle 4"/>
          <p:cNvSpPr>
            <a:spLocks noGrp="1" noChangeArrowheads="1"/>
          </p:cNvSpPr>
          <p:nvPr>
            <p:ph type="body" sz="half" idx="4294967295"/>
          </p:nvPr>
        </p:nvSpPr>
        <p:spPr>
          <a:xfrm>
            <a:off x="5670054" y="535784"/>
            <a:ext cx="563910" cy="3818781"/>
          </a:xfrm>
        </p:spPr>
        <p:txBody>
          <a:bodyPr>
            <a:normAutofit fontScale="92500" lnSpcReduction="20000"/>
          </a:bodyPr>
          <a:lstStyle/>
          <a:p>
            <a:pPr>
              <a:buNone/>
            </a:pPr>
            <a:endParaRPr lang="ja-JP" altLang="en-US" sz="1350"/>
          </a:p>
          <a:p>
            <a:pPr>
              <a:buNone/>
            </a:pPr>
            <a:endParaRPr lang="ja-JP" altLang="en-US" sz="506"/>
          </a:p>
          <a:p>
            <a:pPr>
              <a:buNone/>
            </a:pPr>
            <a:r>
              <a:rPr lang="ja-JP" altLang="en-US" sz="2447"/>
              <a:t>冬</a:t>
            </a:r>
          </a:p>
          <a:p>
            <a:pPr>
              <a:buNone/>
            </a:pPr>
            <a:r>
              <a:rPr lang="ja-JP" altLang="en-US" sz="2447"/>
              <a:t>春</a:t>
            </a:r>
          </a:p>
          <a:p>
            <a:pPr>
              <a:buNone/>
            </a:pPr>
            <a:r>
              <a:rPr lang="ja-JP" altLang="en-US" sz="2447"/>
              <a:t>夏</a:t>
            </a:r>
          </a:p>
          <a:p>
            <a:pPr>
              <a:buNone/>
            </a:pPr>
            <a:r>
              <a:rPr lang="ja-JP" altLang="en-US" sz="2447"/>
              <a:t>秋</a:t>
            </a:r>
          </a:p>
          <a:p>
            <a:pPr>
              <a:buNone/>
            </a:pPr>
            <a:r>
              <a:rPr lang="ja-JP" altLang="en-US" sz="2447"/>
              <a:t>冬</a:t>
            </a:r>
          </a:p>
          <a:p>
            <a:pPr>
              <a:buNone/>
            </a:pPr>
            <a:r>
              <a:rPr lang="ja-JP" altLang="en-US" sz="2447"/>
              <a:t>春</a:t>
            </a:r>
          </a:p>
          <a:p>
            <a:pPr>
              <a:buNone/>
            </a:pPr>
            <a:r>
              <a:rPr lang="ja-JP" altLang="en-US" sz="2447"/>
              <a:t>夏</a:t>
            </a:r>
          </a:p>
          <a:p>
            <a:pPr>
              <a:buNone/>
            </a:pPr>
            <a:r>
              <a:rPr lang="ja-JP" altLang="en-US" sz="2447"/>
              <a:t>秋</a:t>
            </a:r>
          </a:p>
          <a:p>
            <a:pPr>
              <a:buNone/>
            </a:pPr>
            <a:r>
              <a:rPr lang="ja-JP" altLang="en-US" sz="2447"/>
              <a:t>冬</a:t>
            </a:r>
          </a:p>
          <a:p>
            <a:pPr>
              <a:buNone/>
            </a:pPr>
            <a:endParaRPr lang="ja-JP" altLang="en-US" sz="2531"/>
          </a:p>
        </p:txBody>
      </p:sp>
      <p:pic>
        <p:nvPicPr>
          <p:cNvPr id="231429" name="Picture 5"/>
          <p:cNvPicPr>
            <a:picLocks noGrp="1" noChangeAspect="1" noChangeArrowheads="1"/>
          </p:cNvPicPr>
          <p:nvPr>
            <p:ph sz="quarter" idx="4294967295"/>
          </p:nvPr>
        </p:nvPicPr>
        <p:blipFill>
          <a:blip r:embed="rId3" cstate="print"/>
          <a:srcRect/>
          <a:stretch>
            <a:fillRect/>
          </a:stretch>
        </p:blipFill>
        <p:spPr>
          <a:xfrm>
            <a:off x="3240287" y="5434163"/>
            <a:ext cx="3234780" cy="724644"/>
          </a:xfrm>
        </p:spPr>
      </p:pic>
      <p:pic>
        <p:nvPicPr>
          <p:cNvPr id="231430" name="Picture 6"/>
          <p:cNvPicPr>
            <a:picLocks noGrp="1" noChangeAspect="1" noChangeArrowheads="1"/>
          </p:cNvPicPr>
          <p:nvPr>
            <p:ph sz="quarter" idx="4294967295"/>
          </p:nvPr>
        </p:nvPicPr>
        <p:blipFill>
          <a:blip r:embed="rId4" cstate="print"/>
          <a:srcRect/>
          <a:stretch>
            <a:fillRect/>
          </a:stretch>
        </p:blipFill>
        <p:spPr>
          <a:xfrm>
            <a:off x="6946555" y="4875611"/>
            <a:ext cx="2933402" cy="1446609"/>
          </a:xfrm>
        </p:spPr>
      </p:pic>
      <p:sp>
        <p:nvSpPr>
          <p:cNvPr id="231431" name="Rectangle 7"/>
          <p:cNvSpPr>
            <a:spLocks noChangeArrowheads="1"/>
          </p:cNvSpPr>
          <p:nvPr/>
        </p:nvSpPr>
        <p:spPr bwMode="auto">
          <a:xfrm>
            <a:off x="4334621" y="5130108"/>
            <a:ext cx="1336774" cy="274049"/>
          </a:xfrm>
          <a:prstGeom prst="rect">
            <a:avLst/>
          </a:prstGeom>
          <a:noFill/>
          <a:ln w="9525">
            <a:noFill/>
            <a:miter lim="800000"/>
            <a:headEnd/>
            <a:tailEnd/>
          </a:ln>
        </p:spPr>
        <p:txBody>
          <a:bodyPr>
            <a:spAutoFit/>
          </a:bodyPr>
          <a:lstStyle/>
          <a:p>
            <a:r>
              <a:rPr lang="ja-JP" altLang="en-US" sz="1181">
                <a:solidFill>
                  <a:srgbClr val="44546A"/>
                </a:solidFill>
              </a:rPr>
              <a:t>睡眠時間</a:t>
            </a:r>
          </a:p>
        </p:txBody>
      </p:sp>
      <p:sp>
        <p:nvSpPr>
          <p:cNvPr id="231432" name="正方形/長方形 7"/>
          <p:cNvSpPr>
            <a:spLocks noChangeArrowheads="1"/>
          </p:cNvSpPr>
          <p:nvPr/>
        </p:nvSpPr>
        <p:spPr bwMode="auto">
          <a:xfrm>
            <a:off x="2358928" y="5418088"/>
            <a:ext cx="3776675" cy="369332"/>
          </a:xfrm>
          <a:prstGeom prst="rect">
            <a:avLst/>
          </a:prstGeom>
          <a:solidFill>
            <a:schemeClr val="accent1"/>
          </a:solidFill>
          <a:ln w="9525">
            <a:noFill/>
            <a:miter lim="800000"/>
            <a:headEnd/>
            <a:tailEnd/>
          </a:ln>
        </p:spPr>
        <p:txBody>
          <a:bodyPr wrap="none">
            <a:spAutoFit/>
          </a:bodyPr>
          <a:lstStyle/>
          <a:p>
            <a:r>
              <a:rPr lang="en-US" altLang="ja-JP">
                <a:solidFill>
                  <a:prstClr val="black"/>
                </a:solidFill>
              </a:rPr>
              <a:t>Current Biology </a:t>
            </a:r>
            <a:r>
              <a:rPr lang="ja-JP" altLang="en-US">
                <a:solidFill>
                  <a:prstClr val="black"/>
                </a:solidFill>
              </a:rPr>
              <a:t>　</a:t>
            </a:r>
            <a:r>
              <a:rPr lang="en-US" altLang="ja-JP">
                <a:solidFill>
                  <a:prstClr val="black"/>
                </a:solidFill>
              </a:rPr>
              <a:t>17, 1996-2000, 2007</a:t>
            </a:r>
            <a:endParaRPr lang="ja-JP" altLang="en-US">
              <a:solidFill>
                <a:prstClr val="black"/>
              </a:solidFill>
            </a:endParaRPr>
          </a:p>
        </p:txBody>
      </p:sp>
      <p:pic>
        <p:nvPicPr>
          <p:cNvPr id="2" name="Picture 10">
            <a:extLst>
              <a:ext uri="{FF2B5EF4-FFF2-40B4-BE49-F238E27FC236}">
                <a16:creationId xmlns:a16="http://schemas.microsoft.com/office/drawing/2014/main" id="{F13CCF36-11F8-8576-6E8F-DC99127DBC50}"/>
              </a:ext>
            </a:extLst>
          </p:cNvPr>
          <p:cNvPicPr>
            <a:picLocks noChangeAspect="1" noChangeArrowheads="1"/>
          </p:cNvPicPr>
          <p:nvPr/>
        </p:nvPicPr>
        <p:blipFill>
          <a:blip r:embed="rId5"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262703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946594" y="816462"/>
            <a:ext cx="3489234" cy="3139321"/>
          </a:xfrm>
          <a:prstGeom prst="rect">
            <a:avLst/>
          </a:prstGeom>
        </p:spPr>
        <p:txBody>
          <a:bodyPr wrap="square">
            <a:spAutoFit/>
          </a:bodyPr>
          <a:lstStyle/>
          <a:p>
            <a:r>
              <a:rPr lang="en-US" altLang="ja-JP" dirty="0" err="1">
                <a:solidFill>
                  <a:prstClr val="black"/>
                </a:solidFill>
              </a:rPr>
              <a:t>Yetish</a:t>
            </a:r>
            <a:r>
              <a:rPr lang="en-US" altLang="ja-JP" dirty="0">
                <a:solidFill>
                  <a:prstClr val="black"/>
                </a:solidFill>
              </a:rPr>
              <a:t> et al. find that hunter-gatherers/horticulturalists sleep 6.4 hr/day, 1 hr more in winter than in summer. Onset is about 3.3 hr after sunset, and sleep occurs during the nightly period of falling temperature. Onset times are irregular, but offset time is very regular. Little napping is seen. Light exposure is maximal in the morning, not at noon.</a:t>
            </a:r>
          </a:p>
        </p:txBody>
      </p:sp>
      <p:pic>
        <p:nvPicPr>
          <p:cNvPr id="41437186" name="Picture 2"/>
          <p:cNvPicPr>
            <a:picLocks noChangeAspect="1" noChangeArrowheads="1"/>
          </p:cNvPicPr>
          <p:nvPr/>
        </p:nvPicPr>
        <p:blipFill>
          <a:blip r:embed="rId2" cstate="print"/>
          <a:srcRect/>
          <a:stretch>
            <a:fillRect/>
          </a:stretch>
        </p:blipFill>
        <p:spPr bwMode="auto">
          <a:xfrm>
            <a:off x="3179676" y="3618421"/>
            <a:ext cx="5832648" cy="2703799"/>
          </a:xfrm>
          <a:prstGeom prst="rect">
            <a:avLst/>
          </a:prstGeom>
          <a:noFill/>
          <a:ln w="9525">
            <a:noFill/>
            <a:miter lim="800000"/>
            <a:headEnd/>
            <a:tailEnd/>
          </a:ln>
        </p:spPr>
      </p:pic>
      <p:sp>
        <p:nvSpPr>
          <p:cNvPr id="4" name="正方形/長方形 3"/>
          <p:cNvSpPr/>
          <p:nvPr/>
        </p:nvSpPr>
        <p:spPr>
          <a:xfrm>
            <a:off x="1964541" y="3064459"/>
            <a:ext cx="4235070" cy="369332"/>
          </a:xfrm>
          <a:prstGeom prst="rect">
            <a:avLst/>
          </a:prstGeom>
        </p:spPr>
        <p:txBody>
          <a:bodyPr wrap="none">
            <a:spAutoFit/>
          </a:bodyPr>
          <a:lstStyle/>
          <a:p>
            <a:r>
              <a:rPr lang="en-US" altLang="ja-JP" dirty="0">
                <a:solidFill>
                  <a:prstClr val="black"/>
                </a:solidFill>
              </a:rPr>
              <a:t>Current Biology 25, 1–7, November 2, 2015</a:t>
            </a:r>
            <a:endParaRPr lang="ja-JP" altLang="en-US" dirty="0">
              <a:solidFill>
                <a:prstClr val="black"/>
              </a:solidFill>
            </a:endParaRPr>
          </a:p>
        </p:txBody>
      </p:sp>
      <p:sp>
        <p:nvSpPr>
          <p:cNvPr id="5" name="正方形/長方形 4"/>
          <p:cNvSpPr/>
          <p:nvPr/>
        </p:nvSpPr>
        <p:spPr>
          <a:xfrm>
            <a:off x="2025298" y="877219"/>
            <a:ext cx="4982054" cy="2291205"/>
          </a:xfrm>
          <a:prstGeom prst="rect">
            <a:avLst/>
          </a:prstGeom>
        </p:spPr>
        <p:txBody>
          <a:bodyPr wrap="square">
            <a:spAutoFit/>
          </a:bodyPr>
          <a:lstStyle/>
          <a:p>
            <a:r>
              <a:rPr lang="en-US" altLang="ja-JP" sz="2363" dirty="0">
                <a:solidFill>
                  <a:prstClr val="black"/>
                </a:solidFill>
              </a:rPr>
              <a:t>Natural Sleep and Its Seasonal Variations in Three Pre-industrial Societies</a:t>
            </a:r>
            <a:r>
              <a:rPr lang="ja-JP" altLang="en-US" sz="2363" dirty="0">
                <a:solidFill>
                  <a:prstClr val="black"/>
                </a:solidFill>
              </a:rPr>
              <a:t>　　</a:t>
            </a:r>
            <a:r>
              <a:rPr lang="ja-JP" altLang="en-US" sz="2363" i="1" dirty="0">
                <a:solidFill>
                  <a:prstClr val="black"/>
                </a:solidFill>
              </a:rPr>
              <a:t>未開地域のヒトの眠り</a:t>
            </a:r>
            <a:endParaRPr lang="en-US" altLang="ja-JP" sz="2363" i="1" dirty="0">
              <a:solidFill>
                <a:prstClr val="black"/>
              </a:solidFill>
            </a:endParaRPr>
          </a:p>
          <a:p>
            <a:r>
              <a:rPr lang="en-US" altLang="ja-JP" dirty="0">
                <a:solidFill>
                  <a:prstClr val="black"/>
                </a:solidFill>
              </a:rPr>
              <a:t>Gandhi </a:t>
            </a:r>
            <a:r>
              <a:rPr lang="en-US" altLang="ja-JP" dirty="0" err="1">
                <a:solidFill>
                  <a:prstClr val="black"/>
                </a:solidFill>
              </a:rPr>
              <a:t>Yetish</a:t>
            </a:r>
            <a:r>
              <a:rPr lang="en-US" altLang="ja-JP" dirty="0">
                <a:solidFill>
                  <a:prstClr val="black"/>
                </a:solidFill>
              </a:rPr>
              <a:t>, </a:t>
            </a:r>
            <a:r>
              <a:rPr lang="en-US" altLang="ja-JP" dirty="0" err="1">
                <a:solidFill>
                  <a:prstClr val="black"/>
                </a:solidFill>
              </a:rPr>
              <a:t>Hillard</a:t>
            </a:r>
            <a:r>
              <a:rPr lang="en-US" altLang="ja-JP" dirty="0">
                <a:solidFill>
                  <a:prstClr val="black"/>
                </a:solidFill>
              </a:rPr>
              <a:t> Kaplan, Michael </a:t>
            </a:r>
            <a:r>
              <a:rPr lang="en-US" altLang="ja-JP" dirty="0" err="1">
                <a:solidFill>
                  <a:prstClr val="black"/>
                </a:solidFill>
              </a:rPr>
              <a:t>Gurven</a:t>
            </a:r>
            <a:r>
              <a:rPr lang="en-US" altLang="ja-JP" dirty="0">
                <a:solidFill>
                  <a:prstClr val="black"/>
                </a:solidFill>
              </a:rPr>
              <a:t>, Brian Wood, Herman </a:t>
            </a:r>
            <a:r>
              <a:rPr lang="en-US" altLang="ja-JP" dirty="0" err="1">
                <a:solidFill>
                  <a:prstClr val="black"/>
                </a:solidFill>
              </a:rPr>
              <a:t>Pontzer</a:t>
            </a:r>
            <a:r>
              <a:rPr lang="en-US" altLang="ja-JP" dirty="0">
                <a:solidFill>
                  <a:prstClr val="black"/>
                </a:solidFill>
              </a:rPr>
              <a:t>, Paul R. Manger, Charles Wilson,</a:t>
            </a:r>
          </a:p>
          <a:p>
            <a:r>
              <a:rPr lang="en-US" altLang="ja-JP" dirty="0">
                <a:solidFill>
                  <a:prstClr val="black"/>
                </a:solidFill>
              </a:rPr>
              <a:t>Ronald McGregor, and Jerome M. Siegel</a:t>
            </a:r>
            <a:endParaRPr lang="ja-JP" altLang="en-US" dirty="0">
              <a:solidFill>
                <a:prstClr val="black"/>
              </a:solidFill>
            </a:endParaRPr>
          </a:p>
        </p:txBody>
      </p:sp>
      <p:sp>
        <p:nvSpPr>
          <p:cNvPr id="6" name="正方形/長方形 5"/>
          <p:cNvSpPr/>
          <p:nvPr/>
        </p:nvSpPr>
        <p:spPr>
          <a:xfrm>
            <a:off x="3295823" y="3732785"/>
            <a:ext cx="5753498" cy="2273699"/>
          </a:xfrm>
          <a:prstGeom prst="rect">
            <a:avLst/>
          </a:prstGeom>
        </p:spPr>
        <p:txBody>
          <a:bodyPr wrap="none">
            <a:spAutoFit/>
          </a:bodyPr>
          <a:lstStyle/>
          <a:p>
            <a:pPr algn="ctr"/>
            <a:r>
              <a:rPr lang="ja-JP" altLang="en-US" sz="2025" dirty="0">
                <a:solidFill>
                  <a:prstClr val="white"/>
                </a:solidFill>
                <a:latin typeface="Times New Roman" pitchFamily="18" charset="0"/>
              </a:rPr>
              <a:t>起きるのは夜明け前で、寝るのは日没の</a:t>
            </a:r>
            <a:r>
              <a:rPr lang="en-US" altLang="ja-JP" sz="2025" dirty="0">
                <a:solidFill>
                  <a:prstClr val="white"/>
                </a:solidFill>
                <a:latin typeface="Times New Roman" pitchFamily="18" charset="0"/>
              </a:rPr>
              <a:t>3.3</a:t>
            </a:r>
            <a:r>
              <a:rPr lang="ja-JP" altLang="en-US" sz="2025" dirty="0">
                <a:solidFill>
                  <a:prstClr val="white"/>
                </a:solidFill>
                <a:latin typeface="Times New Roman" pitchFamily="18" charset="0"/>
              </a:rPr>
              <a:t>時間後</a:t>
            </a:r>
            <a:endParaRPr lang="en-US" altLang="ja-JP" sz="2025" dirty="0">
              <a:solidFill>
                <a:prstClr val="white"/>
              </a:solidFill>
              <a:latin typeface="Times New Roman" pitchFamily="18" charset="0"/>
            </a:endParaRPr>
          </a:p>
          <a:p>
            <a:pPr algn="ctr"/>
            <a:endParaRPr lang="en-US" altLang="ja-JP" sz="2025" dirty="0">
              <a:solidFill>
                <a:prstClr val="white"/>
              </a:solidFill>
              <a:latin typeface="Times New Roman" pitchFamily="18" charset="0"/>
            </a:endParaRPr>
          </a:p>
          <a:p>
            <a:pPr algn="ctr"/>
            <a:endParaRPr lang="en-US" altLang="ja-JP" sz="2025" dirty="0">
              <a:solidFill>
                <a:prstClr val="white"/>
              </a:solidFill>
              <a:latin typeface="Times New Roman" pitchFamily="18" charset="0"/>
            </a:endParaRPr>
          </a:p>
          <a:p>
            <a:pPr algn="ctr"/>
            <a:endParaRPr lang="en-US" altLang="ja-JP" sz="2025" dirty="0">
              <a:solidFill>
                <a:prstClr val="white"/>
              </a:solidFill>
              <a:latin typeface="Times New Roman" pitchFamily="18" charset="0"/>
            </a:endParaRPr>
          </a:p>
          <a:p>
            <a:pPr algn="ctr"/>
            <a:endParaRPr lang="en-US" altLang="ja-JP" sz="2025" dirty="0">
              <a:solidFill>
                <a:prstClr val="white"/>
              </a:solidFill>
              <a:latin typeface="Times New Roman" pitchFamily="18" charset="0"/>
            </a:endParaRPr>
          </a:p>
          <a:p>
            <a:pPr algn="ctr"/>
            <a:endParaRPr lang="en-US" altLang="ja-JP" sz="2025" dirty="0">
              <a:solidFill>
                <a:prstClr val="white"/>
              </a:solidFill>
              <a:latin typeface="Times New Roman" pitchFamily="18" charset="0"/>
            </a:endParaRPr>
          </a:p>
          <a:p>
            <a:pPr algn="ctr"/>
            <a:r>
              <a:rPr lang="ja-JP" altLang="en-US" sz="2025" dirty="0">
                <a:solidFill>
                  <a:prstClr val="white"/>
                </a:solidFill>
                <a:latin typeface="Times New Roman" pitchFamily="18" charset="0"/>
              </a:rPr>
              <a:t>だから冬のほうが約</a:t>
            </a:r>
            <a:r>
              <a:rPr lang="en-US" altLang="ja-JP" sz="2025" dirty="0">
                <a:solidFill>
                  <a:prstClr val="white"/>
                </a:solidFill>
                <a:latin typeface="Times New Roman" pitchFamily="18" charset="0"/>
              </a:rPr>
              <a:t>1</a:t>
            </a:r>
            <a:r>
              <a:rPr lang="ja-JP" altLang="en-US" sz="2025" dirty="0">
                <a:solidFill>
                  <a:prstClr val="white"/>
                </a:solidFill>
                <a:latin typeface="Times New Roman" pitchFamily="18" charset="0"/>
              </a:rPr>
              <a:t>時間睡眠時間が長い。</a:t>
            </a:r>
            <a:endParaRPr lang="ja-JP" altLang="en-US" sz="2025" dirty="0">
              <a:solidFill>
                <a:prstClr val="white"/>
              </a:solidFill>
            </a:endParaRPr>
          </a:p>
        </p:txBody>
      </p:sp>
      <p:pic>
        <p:nvPicPr>
          <p:cNvPr id="3" name="Picture 10">
            <a:extLst>
              <a:ext uri="{FF2B5EF4-FFF2-40B4-BE49-F238E27FC236}">
                <a16:creationId xmlns:a16="http://schemas.microsoft.com/office/drawing/2014/main" id="{DD4DD9DB-736E-1476-4D1D-8F55C764A1A7}"/>
              </a:ext>
            </a:extLst>
          </p:cNvPr>
          <p:cNvPicPr>
            <a:picLocks noChangeAspect="1" noChangeArrowheads="1"/>
          </p:cNvPicPr>
          <p:nvPr/>
        </p:nvPicPr>
        <p:blipFill>
          <a:blip r:embed="rId3"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2588648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283149" y="5996530"/>
            <a:ext cx="2721094" cy="206269"/>
          </a:xfrm>
          <a:prstGeom prst="rect">
            <a:avLst/>
          </a:prstGeom>
        </p:spPr>
      </p:pic>
      <p:pic>
        <p:nvPicPr>
          <p:cNvPr id="3" name="図 2"/>
          <p:cNvPicPr>
            <a:picLocks noChangeAspect="1"/>
          </p:cNvPicPr>
          <p:nvPr/>
        </p:nvPicPr>
        <p:blipFill>
          <a:blip r:embed="rId3"/>
          <a:stretch>
            <a:fillRect/>
          </a:stretch>
        </p:blipFill>
        <p:spPr>
          <a:xfrm>
            <a:off x="3267730" y="643645"/>
            <a:ext cx="5551032" cy="553669"/>
          </a:xfrm>
          <a:prstGeom prst="rect">
            <a:avLst/>
          </a:prstGeom>
        </p:spPr>
      </p:pic>
      <p:pic>
        <p:nvPicPr>
          <p:cNvPr id="4" name="図 3"/>
          <p:cNvPicPr>
            <a:picLocks noChangeAspect="1"/>
          </p:cNvPicPr>
          <p:nvPr/>
        </p:nvPicPr>
        <p:blipFill>
          <a:blip r:embed="rId4"/>
          <a:stretch>
            <a:fillRect/>
          </a:stretch>
        </p:blipFill>
        <p:spPr>
          <a:xfrm>
            <a:off x="1087631" y="1250881"/>
            <a:ext cx="6313433" cy="4848782"/>
          </a:xfrm>
          <a:prstGeom prst="rect">
            <a:avLst/>
          </a:prstGeom>
        </p:spPr>
      </p:pic>
      <p:pic>
        <p:nvPicPr>
          <p:cNvPr id="5" name="図 4"/>
          <p:cNvPicPr>
            <a:picLocks noChangeAspect="1"/>
          </p:cNvPicPr>
          <p:nvPr/>
        </p:nvPicPr>
        <p:blipFill>
          <a:blip r:embed="rId5"/>
          <a:stretch>
            <a:fillRect/>
          </a:stretch>
        </p:blipFill>
        <p:spPr>
          <a:xfrm>
            <a:off x="7506861" y="4292689"/>
            <a:ext cx="3548306" cy="1042200"/>
          </a:xfrm>
          <a:prstGeom prst="rect">
            <a:avLst/>
          </a:prstGeom>
        </p:spPr>
      </p:pic>
      <p:sp>
        <p:nvSpPr>
          <p:cNvPr id="6" name="正方形/長方形 5"/>
          <p:cNvSpPr/>
          <p:nvPr/>
        </p:nvSpPr>
        <p:spPr>
          <a:xfrm>
            <a:off x="7231415" y="1772816"/>
            <a:ext cx="4099199" cy="2308324"/>
          </a:xfrm>
          <a:prstGeom prst="rect">
            <a:avLst/>
          </a:prstGeom>
        </p:spPr>
        <p:txBody>
          <a:bodyPr wrap="none">
            <a:spAutoFit/>
          </a:bodyPr>
          <a:lstStyle/>
          <a:p>
            <a:r>
              <a:rPr lang="ja-JP" altLang="en-US" b="1" dirty="0">
                <a:solidFill>
                  <a:srgbClr val="002060"/>
                </a:solidFill>
              </a:rPr>
              <a:t>睡眠時間（上）は新月前が最も長く、</a:t>
            </a:r>
            <a:endParaRPr lang="en-US" altLang="ja-JP" b="1" dirty="0">
              <a:solidFill>
                <a:srgbClr val="002060"/>
              </a:solidFill>
            </a:endParaRPr>
          </a:p>
          <a:p>
            <a:r>
              <a:rPr lang="ja-JP" altLang="en-US" b="1" dirty="0">
                <a:solidFill>
                  <a:srgbClr val="002060"/>
                </a:solidFill>
              </a:rPr>
              <a:t>満月前が最も短く、その差は</a:t>
            </a:r>
            <a:r>
              <a:rPr lang="en-US" altLang="ja-JP" b="1" dirty="0">
                <a:solidFill>
                  <a:srgbClr val="002060"/>
                </a:solidFill>
              </a:rPr>
              <a:t>20</a:t>
            </a:r>
            <a:r>
              <a:rPr lang="ja-JP" altLang="en-US" b="1" dirty="0">
                <a:solidFill>
                  <a:srgbClr val="002060"/>
                </a:solidFill>
              </a:rPr>
              <a:t>－</a:t>
            </a:r>
            <a:r>
              <a:rPr lang="en-US" altLang="ja-JP" b="1" dirty="0">
                <a:solidFill>
                  <a:srgbClr val="002060"/>
                </a:solidFill>
              </a:rPr>
              <a:t>90</a:t>
            </a:r>
            <a:r>
              <a:rPr lang="ja-JP" altLang="en-US" b="1" dirty="0">
                <a:solidFill>
                  <a:srgbClr val="002060"/>
                </a:solidFill>
              </a:rPr>
              <a:t>分。</a:t>
            </a:r>
            <a:endParaRPr lang="en-US" altLang="ja-JP" b="1" dirty="0">
              <a:solidFill>
                <a:srgbClr val="002060"/>
              </a:solidFill>
            </a:endParaRPr>
          </a:p>
          <a:p>
            <a:r>
              <a:rPr lang="ja-JP" altLang="en-US" b="1" dirty="0">
                <a:solidFill>
                  <a:srgbClr val="002060"/>
                </a:solidFill>
              </a:rPr>
              <a:t>入眠時刻（下）は満月前が最も遅く、</a:t>
            </a:r>
            <a:endParaRPr lang="en-US" altLang="ja-JP" b="1" dirty="0">
              <a:solidFill>
                <a:srgbClr val="002060"/>
              </a:solidFill>
            </a:endParaRPr>
          </a:p>
          <a:p>
            <a:r>
              <a:rPr lang="ja-JP" altLang="en-US" b="1" dirty="0">
                <a:solidFill>
                  <a:srgbClr val="002060"/>
                </a:solidFill>
              </a:rPr>
              <a:t>新月前が最も早く、その差は</a:t>
            </a:r>
            <a:r>
              <a:rPr lang="en-US" altLang="ja-JP" b="1" dirty="0">
                <a:solidFill>
                  <a:srgbClr val="002060"/>
                </a:solidFill>
              </a:rPr>
              <a:t>30</a:t>
            </a:r>
            <a:r>
              <a:rPr lang="ja-JP" altLang="en-US" b="1" dirty="0">
                <a:solidFill>
                  <a:srgbClr val="002060"/>
                </a:solidFill>
              </a:rPr>
              <a:t>－</a:t>
            </a:r>
            <a:r>
              <a:rPr lang="en-US" altLang="ja-JP" b="1" dirty="0">
                <a:solidFill>
                  <a:srgbClr val="002060"/>
                </a:solidFill>
              </a:rPr>
              <a:t>80</a:t>
            </a:r>
            <a:r>
              <a:rPr lang="ja-JP" altLang="en-US" b="1" dirty="0">
                <a:solidFill>
                  <a:srgbClr val="002060"/>
                </a:solidFill>
              </a:rPr>
              <a:t>分。</a:t>
            </a:r>
            <a:endParaRPr lang="en-US" altLang="ja-JP" b="1" dirty="0">
              <a:solidFill>
                <a:srgbClr val="002060"/>
              </a:solidFill>
            </a:endParaRPr>
          </a:p>
          <a:p>
            <a:endParaRPr lang="en-US" altLang="ja-JP" b="1" dirty="0">
              <a:solidFill>
                <a:srgbClr val="002060"/>
              </a:solidFill>
            </a:endParaRPr>
          </a:p>
          <a:p>
            <a:r>
              <a:rPr lang="ja-JP" altLang="en-US" b="1" dirty="0">
                <a:solidFill>
                  <a:srgbClr val="002060"/>
                </a:solidFill>
              </a:rPr>
              <a:t>青は光のない田舎</a:t>
            </a:r>
            <a:endParaRPr lang="en-US" altLang="ja-JP" b="1" dirty="0">
              <a:solidFill>
                <a:srgbClr val="002060"/>
              </a:solidFill>
            </a:endParaRPr>
          </a:p>
          <a:p>
            <a:r>
              <a:rPr lang="ja-JP" altLang="en-US" b="1" dirty="0">
                <a:solidFill>
                  <a:srgbClr val="002060"/>
                </a:solidFill>
              </a:rPr>
              <a:t>黄色は田舎</a:t>
            </a:r>
            <a:endParaRPr lang="en-US" altLang="ja-JP" b="1" dirty="0">
              <a:solidFill>
                <a:srgbClr val="002060"/>
              </a:solidFill>
            </a:endParaRPr>
          </a:p>
          <a:p>
            <a:r>
              <a:rPr lang="ja-JP" altLang="en-US" b="1" dirty="0">
                <a:solidFill>
                  <a:srgbClr val="002060"/>
                </a:solidFill>
              </a:rPr>
              <a:t>緑は都会</a:t>
            </a:r>
            <a:endParaRPr lang="en-US" altLang="ja-JP" b="1" dirty="0">
              <a:solidFill>
                <a:srgbClr val="002060"/>
              </a:solidFill>
            </a:endParaRPr>
          </a:p>
        </p:txBody>
      </p:sp>
      <p:pic>
        <p:nvPicPr>
          <p:cNvPr id="7" name="Picture 10">
            <a:extLst>
              <a:ext uri="{FF2B5EF4-FFF2-40B4-BE49-F238E27FC236}">
                <a16:creationId xmlns:a16="http://schemas.microsoft.com/office/drawing/2014/main" id="{7272D6E6-82E7-4A4F-F1BC-8832609E8DD4}"/>
              </a:ext>
            </a:extLst>
          </p:cNvPr>
          <p:cNvPicPr>
            <a:picLocks noChangeAspect="1" noChangeArrowheads="1"/>
          </p:cNvPicPr>
          <p:nvPr/>
        </p:nvPicPr>
        <p:blipFill>
          <a:blip r:embed="rId6"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31460535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FF7404-6015-4ECD-4CB7-F6071AB49426}"/>
              </a:ext>
            </a:extLst>
          </p:cNvPr>
          <p:cNvSpPr>
            <a:spLocks noGrp="1"/>
          </p:cNvSpPr>
          <p:nvPr>
            <p:ph type="title"/>
          </p:nvPr>
        </p:nvSpPr>
        <p:spPr>
          <a:xfrm>
            <a:off x="1415480" y="2857500"/>
            <a:ext cx="8743950" cy="1143000"/>
          </a:xfrm>
        </p:spPr>
        <p:txBody>
          <a:bodyPr>
            <a:normAutofit fontScale="90000"/>
          </a:bodyPr>
          <a:lstStyle/>
          <a:p>
            <a:r>
              <a:rPr lang="ja-JP" altLang="en-US" dirty="0"/>
              <a:t>必要な睡眠時間</a:t>
            </a:r>
            <a:br>
              <a:rPr lang="en-US" altLang="ja-JP" dirty="0"/>
            </a:br>
            <a:r>
              <a:rPr lang="ja-JP" altLang="en-US" dirty="0"/>
              <a:t>（</a:t>
            </a:r>
            <a:r>
              <a:rPr lang="en-US" altLang="ja-JP" dirty="0"/>
              <a:t>Optimal sleep duration</a:t>
            </a:r>
            <a:r>
              <a:rPr lang="ja-JP" altLang="en-US" dirty="0"/>
              <a:t>）は</a:t>
            </a:r>
            <a:br>
              <a:rPr lang="en-US" altLang="ja-JP" dirty="0"/>
            </a:br>
            <a:r>
              <a:rPr lang="ja-JP" altLang="en-US" dirty="0"/>
              <a:t>個人差が大で、</a:t>
            </a:r>
            <a:br>
              <a:rPr lang="en-US" altLang="ja-JP" dirty="0"/>
            </a:br>
            <a:r>
              <a:rPr lang="ja-JP" altLang="en-US" dirty="0"/>
              <a:t>季節変動があり、</a:t>
            </a:r>
            <a:br>
              <a:rPr lang="en-US" altLang="ja-JP" dirty="0"/>
            </a:br>
            <a:r>
              <a:rPr lang="ja-JP" altLang="en-US" dirty="0"/>
              <a:t>月の満ち引きにも影響される。</a:t>
            </a:r>
            <a:br>
              <a:rPr lang="en-US" altLang="ja-JP" dirty="0"/>
            </a:br>
            <a:endParaRPr lang="ja-JP" altLang="en-US" dirty="0"/>
          </a:p>
        </p:txBody>
      </p:sp>
      <p:pic>
        <p:nvPicPr>
          <p:cNvPr id="3" name="Picture 10">
            <a:extLst>
              <a:ext uri="{FF2B5EF4-FFF2-40B4-BE49-F238E27FC236}">
                <a16:creationId xmlns:a16="http://schemas.microsoft.com/office/drawing/2014/main" id="{6DD6DD2B-643F-F07D-D0F7-DEF81B596025}"/>
              </a:ext>
            </a:extLst>
          </p:cNvPr>
          <p:cNvPicPr>
            <a:picLocks noChangeAspect="1" noChangeArrowheads="1"/>
          </p:cNvPicPr>
          <p:nvPr/>
        </p:nvPicPr>
        <p:blipFill>
          <a:blip r:embed="rId2"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1797098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https://sleepfoundation.org/sites/default/files/STREPchanges_1.png"/>
          <p:cNvPicPr/>
          <p:nvPr/>
        </p:nvPicPr>
        <p:blipFill>
          <a:blip r:embed="rId2">
            <a:extLst>
              <a:ext uri="{28A0092B-C50C-407E-A947-70E740481C1C}">
                <a14:useLocalDpi xmlns:a14="http://schemas.microsoft.com/office/drawing/2010/main" val="0"/>
              </a:ext>
            </a:extLst>
          </a:blip>
          <a:srcRect/>
          <a:stretch>
            <a:fillRect/>
          </a:stretch>
        </p:blipFill>
        <p:spPr bwMode="auto">
          <a:xfrm>
            <a:off x="275169" y="111367"/>
            <a:ext cx="6624736" cy="6408712"/>
          </a:xfrm>
          <a:prstGeom prst="rect">
            <a:avLst/>
          </a:prstGeom>
          <a:noFill/>
          <a:ln>
            <a:noFill/>
          </a:ln>
        </p:spPr>
      </p:pic>
      <p:sp>
        <p:nvSpPr>
          <p:cNvPr id="3" name="正方形/長方形 2"/>
          <p:cNvSpPr/>
          <p:nvPr/>
        </p:nvSpPr>
        <p:spPr>
          <a:xfrm>
            <a:off x="7310908" y="1561006"/>
            <a:ext cx="4408868" cy="4093428"/>
          </a:xfrm>
          <a:prstGeom prst="rect">
            <a:avLst/>
          </a:prstGeom>
        </p:spPr>
        <p:txBody>
          <a:bodyPr wrap="square">
            <a:spAutoFit/>
          </a:bodyPr>
          <a:lstStyle/>
          <a:p>
            <a:pPr algn="just"/>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小児の推奨睡眠時間（含む昼寝）</a:t>
            </a:r>
          </a:p>
          <a:p>
            <a:pPr indent="133350" algn="just"/>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乳児（</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4-12</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ヶ月）</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12-16</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時間</a:t>
            </a:r>
          </a:p>
          <a:p>
            <a:pPr algn="just"/>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1-2</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歳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11-14</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時間　</a:t>
            </a:r>
          </a:p>
          <a:p>
            <a:pPr algn="just"/>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3-5</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歳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10-13</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時間</a:t>
            </a:r>
          </a:p>
          <a:p>
            <a:pPr algn="just"/>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6-12</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歳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9-12</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時間</a:t>
            </a:r>
          </a:p>
          <a:p>
            <a:pPr algn="just"/>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13-18</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歳　　　</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8-10</a:t>
            </a:r>
            <a:r>
              <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時間　</a:t>
            </a:r>
          </a:p>
          <a:p>
            <a:pPr algn="just"/>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a:t>
            </a:r>
            <a:endPar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r>
              <a:rPr lang="en-US" altLang="ja-JP" sz="2000" kern="100" dirty="0" err="1">
                <a:solidFill>
                  <a:prstClr val="black"/>
                </a:solidFill>
                <a:latin typeface="Century" panose="02040604050505020304" pitchFamily="18" charset="0"/>
                <a:ea typeface="ＭＳ 明朝" panose="02020609040205080304" pitchFamily="17" charset="-128"/>
                <a:cs typeface="Times New Roman" panose="02020603050405020304" pitchFamily="18" charset="0"/>
              </a:rPr>
              <a:t>Paruthi</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S, et al.: Recommended Amount of Sleep for Pediatric Populations: A Consensus Statement of the American Academy of Sleep Medicine. J </a:t>
            </a:r>
            <a:r>
              <a:rPr lang="en-US" altLang="ja-JP" sz="2000" kern="100" dirty="0" err="1">
                <a:solidFill>
                  <a:prstClr val="black"/>
                </a:solidFill>
                <a:latin typeface="Century" panose="02040604050505020304" pitchFamily="18" charset="0"/>
                <a:ea typeface="ＭＳ 明朝" panose="02020609040205080304" pitchFamily="17" charset="-128"/>
                <a:cs typeface="Times New Roman" panose="02020603050405020304" pitchFamily="18" charset="0"/>
              </a:rPr>
              <a:t>Clin</a:t>
            </a:r>
            <a:r>
              <a:rPr lang="en-US"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rPr>
              <a:t> Sleep Med, 2016;12:785-786.</a:t>
            </a:r>
            <a:endParaRPr lang="ja-JP" altLang="ja-JP" sz="20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4" name="図 3"/>
          <p:cNvPicPr>
            <a:picLocks noChangeAspect="1"/>
          </p:cNvPicPr>
          <p:nvPr/>
        </p:nvPicPr>
        <p:blipFill>
          <a:blip r:embed="rId3"/>
          <a:stretch>
            <a:fillRect/>
          </a:stretch>
        </p:blipFill>
        <p:spPr>
          <a:xfrm>
            <a:off x="6098777" y="5654434"/>
            <a:ext cx="5620999" cy="963251"/>
          </a:xfrm>
          <a:prstGeom prst="rect">
            <a:avLst/>
          </a:prstGeom>
        </p:spPr>
      </p:pic>
      <p:pic>
        <p:nvPicPr>
          <p:cNvPr id="5" name="Picture 10">
            <a:extLst>
              <a:ext uri="{FF2B5EF4-FFF2-40B4-BE49-F238E27FC236}">
                <a16:creationId xmlns:a16="http://schemas.microsoft.com/office/drawing/2014/main" id="{3CF772E8-C2BE-775E-9DEB-86713A0C41FB}"/>
              </a:ext>
            </a:extLst>
          </p:cNvPr>
          <p:cNvPicPr>
            <a:picLocks noChangeAspect="1" noChangeArrowheads="1"/>
          </p:cNvPicPr>
          <p:nvPr/>
        </p:nvPicPr>
        <p:blipFill>
          <a:blip r:embed="rId4"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44406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p:cNvPicPr>
            <a:picLocks noChangeAspect="1" noChangeArrowheads="1"/>
          </p:cNvPicPr>
          <p:nvPr/>
        </p:nvPicPr>
        <p:blipFill>
          <a:blip r:embed="rId3" cstate="print"/>
          <a:srcRect/>
          <a:stretch>
            <a:fillRect/>
          </a:stretch>
        </p:blipFill>
        <p:spPr bwMode="auto">
          <a:xfrm>
            <a:off x="4861623" y="1072491"/>
            <a:ext cx="5711428" cy="5511849"/>
          </a:xfrm>
          <a:prstGeom prst="rect">
            <a:avLst/>
          </a:prstGeom>
          <a:noFill/>
          <a:ln w="9525">
            <a:noFill/>
            <a:miter lim="800000"/>
            <a:headEnd/>
            <a:tailEnd/>
          </a:ln>
        </p:spPr>
      </p:pic>
      <p:sp>
        <p:nvSpPr>
          <p:cNvPr id="238595" name="Rectangle 3"/>
          <p:cNvSpPr>
            <a:spLocks noChangeArrowheads="1"/>
          </p:cNvSpPr>
          <p:nvPr/>
        </p:nvSpPr>
        <p:spPr bwMode="auto">
          <a:xfrm>
            <a:off x="804986" y="218831"/>
            <a:ext cx="3732192" cy="1520673"/>
          </a:xfrm>
          <a:prstGeom prst="rect">
            <a:avLst/>
          </a:prstGeom>
          <a:noFill/>
          <a:ln w="9525" algn="ctr">
            <a:noFill/>
            <a:miter lim="800000"/>
            <a:headEnd/>
            <a:tailEnd/>
          </a:ln>
        </p:spPr>
        <p:txBody>
          <a:bodyPr wrap="square">
            <a:spAutoFit/>
          </a:bodyPr>
          <a:lstStyle/>
          <a:p>
            <a:pPr algn="ctr" defTabSz="770232"/>
            <a:r>
              <a:rPr lang="ja-JP" altLang="en-US" sz="4641" dirty="0"/>
              <a:t>寝ないと</a:t>
            </a:r>
          </a:p>
          <a:p>
            <a:pPr algn="ctr" defTabSz="770232"/>
            <a:r>
              <a:rPr lang="ja-JP" altLang="en-US" sz="4641" dirty="0"/>
              <a:t>太る</a:t>
            </a:r>
          </a:p>
        </p:txBody>
      </p:sp>
      <p:sp>
        <p:nvSpPr>
          <p:cNvPr id="238596" name="Rectangle 4"/>
          <p:cNvSpPr>
            <a:spLocks noChangeArrowheads="1"/>
          </p:cNvSpPr>
          <p:nvPr/>
        </p:nvSpPr>
        <p:spPr bwMode="auto">
          <a:xfrm>
            <a:off x="2025852" y="3318005"/>
            <a:ext cx="2673548" cy="3139321"/>
          </a:xfrm>
          <a:prstGeom prst="rect">
            <a:avLst/>
          </a:prstGeom>
          <a:noFill/>
          <a:ln w="9525" algn="ctr">
            <a:noFill/>
            <a:miter lim="800000"/>
            <a:headEnd/>
            <a:tailEnd/>
          </a:ln>
        </p:spPr>
        <p:txBody>
          <a:bodyPr anchor="ctr">
            <a:spAutoFit/>
          </a:bodyPr>
          <a:lstStyle/>
          <a:p>
            <a:pPr defTabSz="770232"/>
            <a:r>
              <a:rPr lang="en-US" altLang="ja-JP" b="1" dirty="0">
                <a:solidFill>
                  <a:srgbClr val="FF0000"/>
                </a:solidFill>
                <a:latin typeface="Arial" pitchFamily="34" charset="0"/>
                <a:hlinkClick r:id="rId4"/>
              </a:rPr>
              <a:t>Taheri S, Lin L, Austin D, Young T, </a:t>
            </a:r>
            <a:r>
              <a:rPr lang="en-US" altLang="ja-JP" b="1" dirty="0" err="1">
                <a:solidFill>
                  <a:srgbClr val="FF0000"/>
                </a:solidFill>
                <a:latin typeface="Arial" pitchFamily="34" charset="0"/>
                <a:hlinkClick r:id="rId4"/>
              </a:rPr>
              <a:t>Mignot</a:t>
            </a:r>
            <a:r>
              <a:rPr lang="en-US" altLang="ja-JP" b="1" dirty="0">
                <a:solidFill>
                  <a:srgbClr val="FF0000"/>
                </a:solidFill>
                <a:latin typeface="Arial" pitchFamily="34" charset="0"/>
                <a:hlinkClick r:id="rId4"/>
              </a:rPr>
              <a:t> E.</a:t>
            </a:r>
            <a:endParaRPr lang="en-US" altLang="ja-JP" b="1" dirty="0">
              <a:solidFill>
                <a:srgbClr val="FF0000"/>
              </a:solidFill>
              <a:latin typeface="Arial" pitchFamily="34" charset="0"/>
            </a:endParaRPr>
          </a:p>
          <a:p>
            <a:pPr defTabSz="770232"/>
            <a:r>
              <a:rPr lang="en-US" altLang="ja-JP" b="1" dirty="0">
                <a:solidFill>
                  <a:srgbClr val="FF0000"/>
                </a:solidFill>
                <a:latin typeface="Arial" pitchFamily="34" charset="0"/>
              </a:rPr>
              <a:t>  </a:t>
            </a:r>
          </a:p>
          <a:p>
            <a:pPr defTabSz="770232"/>
            <a:r>
              <a:rPr lang="en-US" altLang="ja-JP" b="1" dirty="0">
                <a:solidFill>
                  <a:srgbClr val="FF0000"/>
                </a:solidFill>
                <a:latin typeface="Arial" pitchFamily="34" charset="0"/>
              </a:rPr>
              <a:t>Short sleep duration is associated with reduced leptin, elevated ghrelin, and increased body mass index.</a:t>
            </a:r>
          </a:p>
          <a:p>
            <a:pPr defTabSz="770232"/>
            <a:r>
              <a:rPr lang="en-US" altLang="ja-JP" b="1" dirty="0" err="1">
                <a:solidFill>
                  <a:srgbClr val="FF0000"/>
                </a:solidFill>
                <a:latin typeface="Arial" pitchFamily="34" charset="0"/>
              </a:rPr>
              <a:t>PLoS</a:t>
            </a:r>
            <a:r>
              <a:rPr lang="en-US" altLang="ja-JP" b="1" dirty="0">
                <a:solidFill>
                  <a:srgbClr val="FF0000"/>
                </a:solidFill>
                <a:latin typeface="Arial" pitchFamily="34" charset="0"/>
              </a:rPr>
              <a:t> Med. 2004 Dec;1(3):e62.</a:t>
            </a:r>
          </a:p>
        </p:txBody>
      </p:sp>
      <p:pic>
        <p:nvPicPr>
          <p:cNvPr id="238597" name="Picture 6" descr="Free in PMC">
            <a:hlinkClick r:id="rId4"/>
          </p:cNvPr>
          <p:cNvPicPr>
            <a:picLocks noChangeAspect="1" noChangeArrowheads="1"/>
          </p:cNvPicPr>
          <p:nvPr/>
        </p:nvPicPr>
        <p:blipFill>
          <a:blip r:embed="rId5" cstate="print"/>
          <a:srcRect/>
          <a:stretch>
            <a:fillRect/>
          </a:stretch>
        </p:blipFill>
        <p:spPr bwMode="auto">
          <a:xfrm>
            <a:off x="-407194" y="2455218"/>
            <a:ext cx="202257" cy="241102"/>
          </a:xfrm>
          <a:prstGeom prst="rect">
            <a:avLst/>
          </a:prstGeom>
          <a:noFill/>
          <a:ln w="9525">
            <a:noFill/>
            <a:miter lim="800000"/>
            <a:headEnd/>
            <a:tailEnd/>
          </a:ln>
        </p:spPr>
      </p:pic>
      <p:sp>
        <p:nvSpPr>
          <p:cNvPr id="238598" name="Oval 7"/>
          <p:cNvSpPr>
            <a:spLocks noChangeArrowheads="1"/>
          </p:cNvSpPr>
          <p:nvPr/>
        </p:nvSpPr>
        <p:spPr bwMode="auto">
          <a:xfrm>
            <a:off x="4212731" y="817068"/>
            <a:ext cx="2794099" cy="4070598"/>
          </a:xfrm>
          <a:prstGeom prst="ellipse">
            <a:avLst/>
          </a:prstGeom>
          <a:noFill/>
          <a:ln w="9525" algn="ctr">
            <a:noFill/>
            <a:round/>
            <a:headEnd/>
            <a:tailEnd/>
          </a:ln>
        </p:spPr>
        <p:txBody>
          <a:bodyPr wrap="none" anchor="ctr"/>
          <a:lstStyle/>
          <a:p>
            <a:pPr algn="ctr" defTabSz="770232"/>
            <a:endParaRPr lang="ja-JP" altLang="en-US" b="1">
              <a:solidFill>
                <a:srgbClr val="FF0000"/>
              </a:solidFill>
              <a:latin typeface="Arial" pitchFamily="34" charset="0"/>
            </a:endParaRPr>
          </a:p>
        </p:txBody>
      </p:sp>
      <p:pic>
        <p:nvPicPr>
          <p:cNvPr id="8" name="図 7"/>
          <p:cNvPicPr>
            <a:picLocks noChangeAspect="1"/>
          </p:cNvPicPr>
          <p:nvPr/>
        </p:nvPicPr>
        <p:blipFill>
          <a:blip r:embed="rId6"/>
          <a:stretch>
            <a:fillRect/>
          </a:stretch>
        </p:blipFill>
        <p:spPr>
          <a:xfrm>
            <a:off x="10289883" y="-33220"/>
            <a:ext cx="1902117" cy="1213209"/>
          </a:xfrm>
          <a:prstGeom prst="rect">
            <a:avLst/>
          </a:prstGeom>
        </p:spPr>
      </p:pic>
    </p:spTree>
    <p:extLst>
      <p:ext uri="{BB962C8B-B14F-4D97-AF65-F5344CB8AC3E}">
        <p14:creationId xmlns:p14="http://schemas.microsoft.com/office/powerpoint/2010/main" val="7743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595"/>
                                        </p:tgtEl>
                                        <p:attrNameLst>
                                          <p:attrName>style.visibility</p:attrName>
                                        </p:attrNameLst>
                                      </p:cBhvr>
                                      <p:to>
                                        <p:strVal val="visible"/>
                                      </p:to>
                                    </p:set>
                                    <p:anim calcmode="lin" valueType="num">
                                      <p:cBhvr additive="base">
                                        <p:cTn id="7" dur="500" fill="hold"/>
                                        <p:tgtEl>
                                          <p:spTgt spid="238595"/>
                                        </p:tgtEl>
                                        <p:attrNameLst>
                                          <p:attrName>ppt_x</p:attrName>
                                        </p:attrNameLst>
                                      </p:cBhvr>
                                      <p:tavLst>
                                        <p:tav tm="0">
                                          <p:val>
                                            <p:strVal val="#ppt_x"/>
                                          </p:val>
                                        </p:tav>
                                        <p:tav tm="100000">
                                          <p:val>
                                            <p:strVal val="#ppt_x"/>
                                          </p:val>
                                        </p:tav>
                                      </p:tavLst>
                                    </p:anim>
                                    <p:anim calcmode="lin" valueType="num">
                                      <p:cBhvr additive="base">
                                        <p:cTn id="8" dur="500" fill="hold"/>
                                        <p:tgtEl>
                                          <p:spTgt spid="23859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8594"/>
                                        </p:tgtEl>
                                        <p:attrNameLst>
                                          <p:attrName>style.visibility</p:attrName>
                                        </p:attrNameLst>
                                      </p:cBhvr>
                                      <p:to>
                                        <p:strVal val="visible"/>
                                      </p:to>
                                    </p:set>
                                    <p:anim calcmode="lin" valueType="num">
                                      <p:cBhvr additive="base">
                                        <p:cTn id="13" dur="500" fill="hold"/>
                                        <p:tgtEl>
                                          <p:spTgt spid="238594"/>
                                        </p:tgtEl>
                                        <p:attrNameLst>
                                          <p:attrName>ppt_x</p:attrName>
                                        </p:attrNameLst>
                                      </p:cBhvr>
                                      <p:tavLst>
                                        <p:tav tm="0">
                                          <p:val>
                                            <p:strVal val="#ppt_x"/>
                                          </p:val>
                                        </p:tav>
                                        <p:tav tm="100000">
                                          <p:val>
                                            <p:strVal val="#ppt_x"/>
                                          </p:val>
                                        </p:tav>
                                      </p:tavLst>
                                    </p:anim>
                                    <p:anim calcmode="lin" valueType="num">
                                      <p:cBhvr additive="base">
                                        <p:cTn id="14" dur="500" fill="hold"/>
                                        <p:tgtEl>
                                          <p:spTgt spid="2385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8596"/>
                                        </p:tgtEl>
                                        <p:attrNameLst>
                                          <p:attrName>style.visibility</p:attrName>
                                        </p:attrNameLst>
                                      </p:cBhvr>
                                      <p:to>
                                        <p:strVal val="visible"/>
                                      </p:to>
                                    </p:set>
                                    <p:anim calcmode="lin" valueType="num">
                                      <p:cBhvr additive="base">
                                        <p:cTn id="19" dur="500" fill="hold"/>
                                        <p:tgtEl>
                                          <p:spTgt spid="238596"/>
                                        </p:tgtEl>
                                        <p:attrNameLst>
                                          <p:attrName>ppt_x</p:attrName>
                                        </p:attrNameLst>
                                      </p:cBhvr>
                                      <p:tavLst>
                                        <p:tav tm="0">
                                          <p:val>
                                            <p:strVal val="#ppt_x"/>
                                          </p:val>
                                        </p:tav>
                                        <p:tav tm="100000">
                                          <p:val>
                                            <p:strVal val="#ppt_x"/>
                                          </p:val>
                                        </p:tav>
                                      </p:tavLst>
                                    </p:anim>
                                    <p:anim calcmode="lin" valueType="num">
                                      <p:cBhvr additive="base">
                                        <p:cTn id="20" dur="500" fill="hold"/>
                                        <p:tgtEl>
                                          <p:spTgt spid="238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p:bldP spid="23859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a:stretch>
            <a:fillRect/>
          </a:stretch>
        </p:blipFill>
        <p:spPr bwMode="auto">
          <a:xfrm>
            <a:off x="3236269" y="2594522"/>
            <a:ext cx="5400675" cy="942975"/>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2850506" y="2977605"/>
            <a:ext cx="3534816" cy="2806154"/>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a:stretch>
            <a:fillRect/>
          </a:stretch>
        </p:blipFill>
        <p:spPr bwMode="auto">
          <a:xfrm>
            <a:off x="6515249" y="3043237"/>
            <a:ext cx="3534816" cy="2694980"/>
          </a:xfrm>
          <a:prstGeom prst="rect">
            <a:avLst/>
          </a:prstGeom>
          <a:noFill/>
          <a:ln w="9525">
            <a:noFill/>
            <a:miter lim="800000"/>
            <a:headEnd/>
            <a:tailEnd/>
          </a:ln>
        </p:spPr>
      </p:pic>
      <p:sp>
        <p:nvSpPr>
          <p:cNvPr id="35845" name="Rectangle 5"/>
          <p:cNvSpPr>
            <a:spLocks noChangeArrowheads="1"/>
          </p:cNvSpPr>
          <p:nvPr/>
        </p:nvSpPr>
        <p:spPr bwMode="auto">
          <a:xfrm>
            <a:off x="1951733" y="987180"/>
            <a:ext cx="8914620" cy="1585947"/>
          </a:xfrm>
          <a:prstGeom prst="rect">
            <a:avLst/>
          </a:prstGeom>
          <a:noFill/>
          <a:ln w="9525">
            <a:noFill/>
            <a:miter lim="800000"/>
            <a:headEnd/>
            <a:tailEnd/>
          </a:ln>
        </p:spPr>
        <p:txBody>
          <a:bodyPr wrap="none">
            <a:spAutoFit/>
          </a:bodyPr>
          <a:lstStyle/>
          <a:p>
            <a:pPr defTabSz="770232"/>
            <a:r>
              <a:rPr lang="ja-JP" altLang="en-US" sz="2110">
                <a:latin typeface="Century" pitchFamily="18" charset="0"/>
                <a:ea typeface="ＭＳ 明朝" pitchFamily="17" charset="-128"/>
              </a:rPr>
              <a:t>睡眠の心身への影響</a:t>
            </a:r>
          </a:p>
          <a:p>
            <a:pPr defTabSz="770232"/>
            <a:r>
              <a:rPr lang="ja-JP" altLang="en-US" sz="2110">
                <a:latin typeface="Century" pitchFamily="18" charset="0"/>
                <a:ea typeface="ＭＳ 明朝" pitchFamily="17" charset="-128"/>
              </a:rPr>
              <a:t>　睡眠の研究方法の問題点　４時間睡眠で６晩（</a:t>
            </a:r>
            <a:r>
              <a:rPr lang="en-US" altLang="ja-JP" sz="2110">
                <a:latin typeface="Century" pitchFamily="18" charset="0"/>
                <a:ea typeface="ＭＳ 明朝" pitchFamily="17" charset="-128"/>
              </a:rPr>
              <a:t>8, 12</a:t>
            </a:r>
            <a:r>
              <a:rPr lang="ja-JP" altLang="en-US" sz="2110">
                <a:latin typeface="Century" pitchFamily="18" charset="0"/>
                <a:ea typeface="ＭＳ 明朝" pitchFamily="17" charset="-128"/>
              </a:rPr>
              <a:t>時間睡眠と比較）</a:t>
            </a:r>
          </a:p>
          <a:p>
            <a:pPr defTabSz="770232"/>
            <a:r>
              <a:rPr lang="ja-JP" altLang="en-US" sz="1688">
                <a:latin typeface="Century" pitchFamily="18" charset="0"/>
                <a:ea typeface="ＭＳ 明朝" pitchFamily="17" charset="-128"/>
              </a:rPr>
              <a:t>　　　→　耐糖能低下（糖尿病）、夕方のコルチゾール低下不良（→肥満）、</a:t>
            </a:r>
          </a:p>
          <a:p>
            <a:pPr defTabSz="770232"/>
            <a:r>
              <a:rPr lang="ja-JP" altLang="en-US" sz="1688">
                <a:latin typeface="Century" pitchFamily="18" charset="0"/>
                <a:ea typeface="ＭＳ 明朝" pitchFamily="17" charset="-128"/>
              </a:rPr>
              <a:t>                  交感神経系活性上昇（高血圧）、ワクチンの抗体産生低下（免疫能低下）　</a:t>
            </a:r>
          </a:p>
          <a:p>
            <a:pPr defTabSz="770232"/>
            <a:r>
              <a:rPr lang="ja-JP" altLang="en-US" sz="1688">
                <a:latin typeface="Century" pitchFamily="18" charset="0"/>
                <a:ea typeface="ＭＳ 明朝" pitchFamily="17" charset="-128"/>
              </a:rPr>
              <a:t>　　　　　　　　　　　　　→ 　</a:t>
            </a:r>
            <a:r>
              <a:rPr lang="ja-JP" altLang="en-US" sz="2110">
                <a:latin typeface="Century" pitchFamily="18" charset="0"/>
                <a:ea typeface="ＭＳ 明朝" pitchFamily="17" charset="-128"/>
              </a:rPr>
              <a:t>老化と同じ現象</a:t>
            </a:r>
          </a:p>
        </p:txBody>
      </p:sp>
      <p:sp>
        <p:nvSpPr>
          <p:cNvPr id="35846" name="Line 6"/>
          <p:cNvSpPr>
            <a:spLocks noChangeShapeType="1"/>
          </p:cNvSpPr>
          <p:nvPr/>
        </p:nvSpPr>
        <p:spPr bwMode="auto">
          <a:xfrm>
            <a:off x="8251181" y="4972050"/>
            <a:ext cx="834479" cy="0"/>
          </a:xfrm>
          <a:prstGeom prst="line">
            <a:avLst/>
          </a:prstGeom>
          <a:noFill/>
          <a:ln w="38100">
            <a:solidFill>
              <a:srgbClr val="FF0000"/>
            </a:solidFill>
            <a:round/>
            <a:headEnd/>
            <a:tailEnd/>
          </a:ln>
        </p:spPr>
        <p:txBody>
          <a:bodyPr/>
          <a:lstStyle/>
          <a:p>
            <a:endParaRPr lang="ja-JP" altLang="en-US"/>
          </a:p>
        </p:txBody>
      </p:sp>
      <p:sp>
        <p:nvSpPr>
          <p:cNvPr id="35847" name="Line 7"/>
          <p:cNvSpPr>
            <a:spLocks noChangeShapeType="1"/>
          </p:cNvSpPr>
          <p:nvPr/>
        </p:nvSpPr>
        <p:spPr bwMode="auto">
          <a:xfrm>
            <a:off x="3814913" y="5166271"/>
            <a:ext cx="2314575" cy="0"/>
          </a:xfrm>
          <a:prstGeom prst="line">
            <a:avLst/>
          </a:prstGeom>
          <a:noFill/>
          <a:ln w="38100">
            <a:solidFill>
              <a:srgbClr val="FF0000"/>
            </a:solidFill>
            <a:round/>
            <a:headEnd/>
            <a:tailEnd/>
          </a:ln>
        </p:spPr>
        <p:txBody>
          <a:bodyPr/>
          <a:lstStyle/>
          <a:p>
            <a:endParaRPr lang="ja-JP" altLang="en-US"/>
          </a:p>
        </p:txBody>
      </p:sp>
      <p:sp>
        <p:nvSpPr>
          <p:cNvPr id="35848" name="Line 8"/>
          <p:cNvSpPr>
            <a:spLocks noChangeShapeType="1"/>
          </p:cNvSpPr>
          <p:nvPr/>
        </p:nvSpPr>
        <p:spPr bwMode="auto">
          <a:xfrm>
            <a:off x="7156848" y="3299073"/>
            <a:ext cx="1735931" cy="0"/>
          </a:xfrm>
          <a:prstGeom prst="line">
            <a:avLst/>
          </a:prstGeom>
          <a:noFill/>
          <a:ln w="38100">
            <a:solidFill>
              <a:srgbClr val="FF0000"/>
            </a:solidFill>
            <a:round/>
            <a:headEnd/>
            <a:tailEnd/>
          </a:ln>
        </p:spPr>
        <p:txBody>
          <a:bodyPr/>
          <a:lstStyle/>
          <a:p>
            <a:endParaRPr lang="ja-JP" altLang="en-US"/>
          </a:p>
        </p:txBody>
      </p:sp>
      <p:sp>
        <p:nvSpPr>
          <p:cNvPr id="35849" name="Line 9"/>
          <p:cNvSpPr>
            <a:spLocks noChangeShapeType="1"/>
          </p:cNvSpPr>
          <p:nvPr/>
        </p:nvSpPr>
        <p:spPr bwMode="auto">
          <a:xfrm>
            <a:off x="8955735" y="3686175"/>
            <a:ext cx="1031379" cy="0"/>
          </a:xfrm>
          <a:prstGeom prst="line">
            <a:avLst/>
          </a:prstGeom>
          <a:noFill/>
          <a:ln w="38100">
            <a:solidFill>
              <a:srgbClr val="FF0000"/>
            </a:solidFill>
            <a:round/>
            <a:headEnd/>
            <a:tailEnd/>
          </a:ln>
        </p:spPr>
        <p:txBody>
          <a:bodyPr/>
          <a:lstStyle/>
          <a:p>
            <a:endParaRPr lang="ja-JP" altLang="en-US"/>
          </a:p>
        </p:txBody>
      </p:sp>
      <p:sp>
        <p:nvSpPr>
          <p:cNvPr id="35850" name="Line 10"/>
          <p:cNvSpPr>
            <a:spLocks noChangeShapeType="1"/>
          </p:cNvSpPr>
          <p:nvPr/>
        </p:nvSpPr>
        <p:spPr bwMode="auto">
          <a:xfrm>
            <a:off x="6515249" y="3880396"/>
            <a:ext cx="1606004" cy="0"/>
          </a:xfrm>
          <a:prstGeom prst="line">
            <a:avLst/>
          </a:prstGeom>
          <a:noFill/>
          <a:ln w="38100">
            <a:solidFill>
              <a:srgbClr val="FF0000"/>
            </a:solidFill>
            <a:round/>
            <a:headEnd/>
            <a:tailEnd/>
          </a:ln>
        </p:spPr>
        <p:txBody>
          <a:bodyPr/>
          <a:lstStyle/>
          <a:p>
            <a:endParaRPr lang="ja-JP" altLang="en-US"/>
          </a:p>
        </p:txBody>
      </p:sp>
      <p:sp>
        <p:nvSpPr>
          <p:cNvPr id="35851" name="Line 11"/>
          <p:cNvSpPr>
            <a:spLocks noChangeShapeType="1"/>
          </p:cNvSpPr>
          <p:nvPr/>
        </p:nvSpPr>
        <p:spPr bwMode="auto">
          <a:xfrm>
            <a:off x="9085661" y="3880396"/>
            <a:ext cx="834480" cy="0"/>
          </a:xfrm>
          <a:prstGeom prst="line">
            <a:avLst/>
          </a:prstGeom>
          <a:noFill/>
          <a:ln w="38100">
            <a:solidFill>
              <a:srgbClr val="FF0000"/>
            </a:solidFill>
            <a:round/>
            <a:headEnd/>
            <a:tailEnd/>
          </a:ln>
        </p:spPr>
        <p:txBody>
          <a:bodyPr/>
          <a:lstStyle/>
          <a:p>
            <a:endParaRPr lang="ja-JP" altLang="en-US"/>
          </a:p>
        </p:txBody>
      </p:sp>
      <p:sp>
        <p:nvSpPr>
          <p:cNvPr id="35852" name="Line 12"/>
          <p:cNvSpPr>
            <a:spLocks noChangeShapeType="1"/>
          </p:cNvSpPr>
          <p:nvPr/>
        </p:nvSpPr>
        <p:spPr bwMode="auto">
          <a:xfrm>
            <a:off x="6515250" y="4071938"/>
            <a:ext cx="2440484" cy="0"/>
          </a:xfrm>
          <a:prstGeom prst="line">
            <a:avLst/>
          </a:prstGeom>
          <a:noFill/>
          <a:ln w="38100">
            <a:solidFill>
              <a:srgbClr val="FF0000"/>
            </a:solidFill>
            <a:round/>
            <a:headEnd/>
            <a:tailEnd/>
          </a:ln>
        </p:spPr>
        <p:txBody>
          <a:bodyPr/>
          <a:lstStyle/>
          <a:p>
            <a:endParaRPr lang="ja-JP" altLang="en-US"/>
          </a:p>
        </p:txBody>
      </p:sp>
    </p:spTree>
    <p:extLst>
      <p:ext uri="{BB962C8B-B14F-4D97-AF65-F5344CB8AC3E}">
        <p14:creationId xmlns:p14="http://schemas.microsoft.com/office/powerpoint/2010/main" val="2274696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タイトル 1"/>
          <p:cNvSpPr>
            <a:spLocks noGrp="1"/>
          </p:cNvSpPr>
          <p:nvPr>
            <p:ph type="title"/>
          </p:nvPr>
        </p:nvSpPr>
        <p:spPr>
          <a:xfrm>
            <a:off x="1466850" y="0"/>
            <a:ext cx="9258300" cy="857250"/>
          </a:xfrm>
        </p:spPr>
        <p:txBody>
          <a:bodyPr/>
          <a:lstStyle/>
          <a:p>
            <a:r>
              <a:rPr lang="ja-JP" altLang="en-US"/>
              <a:t>ウサギとカメ</a:t>
            </a:r>
          </a:p>
        </p:txBody>
      </p:sp>
      <p:sp>
        <p:nvSpPr>
          <p:cNvPr id="134147" name="コンテンツ プレースホルダ 2"/>
          <p:cNvSpPr>
            <a:spLocks noGrp="1"/>
          </p:cNvSpPr>
          <p:nvPr>
            <p:ph idx="1"/>
          </p:nvPr>
        </p:nvSpPr>
        <p:spPr>
          <a:xfrm>
            <a:off x="1631950" y="693739"/>
            <a:ext cx="9607550" cy="4319587"/>
          </a:xfrm>
        </p:spPr>
        <p:txBody>
          <a:bodyPr/>
          <a:lstStyle/>
          <a:p>
            <a:pPr>
              <a:defRPr/>
            </a:pPr>
            <a:r>
              <a:rPr lang="ja-JP" altLang="en-US" dirty="0"/>
              <a:t>カメはたゆまない努力を惜しまなかったので勝った。</a:t>
            </a:r>
            <a:endParaRPr lang="en-US" altLang="ja-JP" dirty="0"/>
          </a:p>
          <a:p>
            <a:pPr>
              <a:buFontTx/>
              <a:buNone/>
              <a:defRPr/>
            </a:pPr>
            <a:r>
              <a:rPr lang="ja-JP" altLang="en-US" dirty="0"/>
              <a:t>　→　勤勉のすすめ</a:t>
            </a:r>
            <a:endParaRPr lang="en-US" altLang="ja-JP" dirty="0"/>
          </a:p>
          <a:p>
            <a:pPr>
              <a:defRPr/>
            </a:pPr>
            <a:r>
              <a:rPr lang="ja-JP" altLang="en-US" dirty="0"/>
              <a:t>ウサギは油断し、怠けて、居眠りをしたから負けた。</a:t>
            </a:r>
            <a:endParaRPr lang="en-US" altLang="ja-JP" dirty="0"/>
          </a:p>
          <a:p>
            <a:pPr>
              <a:buFontTx/>
              <a:buNone/>
              <a:defRPr/>
            </a:pPr>
            <a:r>
              <a:rPr lang="ja-JP" altLang="en-US" dirty="0"/>
              <a:t>　→　油断大敵、</a:t>
            </a:r>
            <a:r>
              <a:rPr lang="ja-JP" altLang="en-US" dirty="0">
                <a:solidFill>
                  <a:srgbClr val="FF0000"/>
                </a:solidFill>
              </a:rPr>
              <a:t>居眠りは怠け！？</a:t>
            </a:r>
            <a:endParaRPr lang="en-US" altLang="ja-JP" dirty="0">
              <a:solidFill>
                <a:srgbClr val="FF0000"/>
              </a:solidFill>
            </a:endParaRPr>
          </a:p>
          <a:p>
            <a:pPr>
              <a:buFontTx/>
              <a:buNone/>
              <a:defRPr/>
            </a:pPr>
            <a:endParaRPr lang="en-US" altLang="ja-JP" sz="700" dirty="0">
              <a:solidFill>
                <a:srgbClr val="FF0000"/>
              </a:solidFill>
            </a:endParaRPr>
          </a:p>
          <a:p>
            <a:pPr marL="0" indent="0">
              <a:buNone/>
              <a:defRPr/>
            </a:pPr>
            <a:endParaRPr lang="ja-JP" altLang="en-US" dirty="0"/>
          </a:p>
        </p:txBody>
      </p:sp>
      <p:sp>
        <p:nvSpPr>
          <p:cNvPr id="3" name="乗算記号 2"/>
          <p:cNvSpPr/>
          <p:nvPr/>
        </p:nvSpPr>
        <p:spPr bwMode="auto">
          <a:xfrm>
            <a:off x="9480550" y="2565400"/>
            <a:ext cx="914400" cy="914400"/>
          </a:xfrm>
          <a:prstGeom prst="mathMultiply">
            <a:avLst/>
          </a:prstGeom>
          <a:noFill/>
          <a:ln w="9525" cap="flat" cmpd="sng" algn="ctr">
            <a:noFill/>
            <a:prstDash val="solid"/>
            <a:round/>
            <a:headEnd type="none" w="med" len="med"/>
            <a:tailEnd type="none" w="med" len="med"/>
          </a:ln>
          <a:effectLst/>
        </p:spPr>
        <p:txBody>
          <a:bodyPr anchor="ctr"/>
          <a:lstStyle/>
          <a:p>
            <a:pPr algn="ctr" eaLnBrk="1" hangingPunct="1">
              <a:defRPr/>
            </a:pPr>
            <a:endParaRPr lang="ja-JP" altLang="en-US">
              <a:latin typeface="Arial" charset="0"/>
            </a:endParaRPr>
          </a:p>
        </p:txBody>
      </p:sp>
    </p:spTree>
    <p:extLst>
      <p:ext uri="{BB962C8B-B14F-4D97-AF65-F5344CB8AC3E}">
        <p14:creationId xmlns:p14="http://schemas.microsoft.com/office/powerpoint/2010/main" val="3729633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additive="base">
                                        <p:cTn id="7" dur="500" fill="hold"/>
                                        <p:tgtEl>
                                          <p:spTgt spid="134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4147">
                                            <p:txEl>
                                              <p:pRg st="1" end="1"/>
                                            </p:txEl>
                                          </p:spTgt>
                                        </p:tgtEl>
                                        <p:attrNameLst>
                                          <p:attrName>style.visibility</p:attrName>
                                        </p:attrNameLst>
                                      </p:cBhvr>
                                      <p:to>
                                        <p:strVal val="visible"/>
                                      </p:to>
                                    </p:set>
                                    <p:anim calcmode="lin" valueType="num">
                                      <p:cBhvr additive="base">
                                        <p:cTn id="11" dur="500" fill="hold"/>
                                        <p:tgtEl>
                                          <p:spTgt spid="13414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4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34147">
                                            <p:txEl>
                                              <p:pRg st="2" end="2"/>
                                            </p:txEl>
                                          </p:spTgt>
                                        </p:tgtEl>
                                        <p:attrNameLst>
                                          <p:attrName>style.visibility</p:attrName>
                                        </p:attrNameLst>
                                      </p:cBhvr>
                                      <p:to>
                                        <p:strVal val="visible"/>
                                      </p:to>
                                    </p:set>
                                    <p:anim calcmode="lin" valueType="num">
                                      <p:cBhvr additive="base">
                                        <p:cTn id="17" dur="500" fill="hold"/>
                                        <p:tgtEl>
                                          <p:spTgt spid="13414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414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4147">
                                            <p:txEl>
                                              <p:pRg st="3" end="3"/>
                                            </p:txEl>
                                          </p:spTgt>
                                        </p:tgtEl>
                                        <p:attrNameLst>
                                          <p:attrName>style.visibility</p:attrName>
                                        </p:attrNameLst>
                                      </p:cBhvr>
                                      <p:to>
                                        <p:strVal val="visible"/>
                                      </p:to>
                                    </p:set>
                                    <p:anim calcmode="lin" valueType="num">
                                      <p:cBhvr additive="base">
                                        <p:cTn id="21" dur="500" fill="hold"/>
                                        <p:tgtEl>
                                          <p:spTgt spid="13414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41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2407146" y="2333328"/>
            <a:ext cx="7377708" cy="1240334"/>
          </a:xfrm>
        </p:spPr>
        <p:txBody>
          <a:bodyPr/>
          <a:lstStyle/>
          <a:p>
            <a:endParaRPr lang="ja-JP" altLang="en-US" sz="1856"/>
          </a:p>
        </p:txBody>
      </p:sp>
      <p:sp>
        <p:nvSpPr>
          <p:cNvPr id="37891" name="Rectangle 3"/>
          <p:cNvSpPr>
            <a:spLocks noGrp="1" noChangeArrowheads="1"/>
          </p:cNvSpPr>
          <p:nvPr>
            <p:ph type="subTitle" idx="1"/>
          </p:nvPr>
        </p:nvSpPr>
        <p:spPr/>
        <p:txBody>
          <a:bodyPr/>
          <a:lstStyle/>
          <a:p>
            <a:endParaRPr lang="ja-JP" altLang="en-US"/>
          </a:p>
        </p:txBody>
      </p:sp>
      <p:pic>
        <p:nvPicPr>
          <p:cNvPr id="37892" name="Picture 4"/>
          <p:cNvPicPr>
            <a:picLocks noChangeAspect="1" noChangeArrowheads="1"/>
          </p:cNvPicPr>
          <p:nvPr/>
        </p:nvPicPr>
        <p:blipFill>
          <a:blip r:embed="rId2" cstate="print"/>
          <a:srcRect/>
          <a:stretch>
            <a:fillRect/>
          </a:stretch>
        </p:blipFill>
        <p:spPr bwMode="auto">
          <a:xfrm>
            <a:off x="1756173" y="755453"/>
            <a:ext cx="3513386" cy="5285482"/>
          </a:xfrm>
          <a:prstGeom prst="rect">
            <a:avLst/>
          </a:prstGeom>
          <a:noFill/>
          <a:ln w="9525">
            <a:noFill/>
            <a:miter lim="800000"/>
            <a:headEnd/>
            <a:tailEnd/>
          </a:ln>
        </p:spPr>
      </p:pic>
      <p:sp>
        <p:nvSpPr>
          <p:cNvPr id="37893" name="Rectangle 5"/>
          <p:cNvSpPr>
            <a:spLocks noChangeArrowheads="1"/>
          </p:cNvSpPr>
          <p:nvPr/>
        </p:nvSpPr>
        <p:spPr bwMode="auto">
          <a:xfrm>
            <a:off x="1965128" y="1059509"/>
            <a:ext cx="1114408" cy="369332"/>
          </a:xfrm>
          <a:prstGeom prst="rect">
            <a:avLst/>
          </a:prstGeom>
          <a:noFill/>
          <a:ln w="9525">
            <a:noFill/>
            <a:miter lim="800000"/>
            <a:headEnd/>
            <a:tailEnd/>
          </a:ln>
        </p:spPr>
        <p:txBody>
          <a:bodyPr wrap="none">
            <a:spAutoFit/>
          </a:bodyPr>
          <a:lstStyle/>
          <a:p>
            <a:pPr eaLnBrk="1" hangingPunct="1"/>
            <a:r>
              <a:rPr lang="ja-JP" altLang="en-US">
                <a:solidFill>
                  <a:schemeClr val="tx2"/>
                </a:solidFill>
              </a:rPr>
              <a:t>毎日新聞</a:t>
            </a:r>
          </a:p>
        </p:txBody>
      </p:sp>
      <p:sp>
        <p:nvSpPr>
          <p:cNvPr id="37894" name="Rectangle 6"/>
          <p:cNvSpPr>
            <a:spLocks noChangeArrowheads="1"/>
          </p:cNvSpPr>
          <p:nvPr/>
        </p:nvSpPr>
        <p:spPr bwMode="auto">
          <a:xfrm>
            <a:off x="2267845" y="1380578"/>
            <a:ext cx="2832827" cy="274049"/>
          </a:xfrm>
          <a:prstGeom prst="rect">
            <a:avLst/>
          </a:prstGeom>
          <a:noFill/>
          <a:ln w="9525">
            <a:noFill/>
            <a:miter lim="800000"/>
            <a:headEnd/>
            <a:tailEnd/>
          </a:ln>
        </p:spPr>
        <p:txBody>
          <a:bodyPr wrap="none" anchor="ctr">
            <a:spAutoFit/>
          </a:bodyPr>
          <a:lstStyle/>
          <a:p>
            <a:pPr eaLnBrk="1" hangingPunct="1"/>
            <a:r>
              <a:rPr lang="en-US" altLang="ja-JP" sz="1181"/>
              <a:t>Arch Intern Med. 2009 Jan 12;169(1):62-7. </a:t>
            </a:r>
          </a:p>
        </p:txBody>
      </p:sp>
      <p:pic>
        <p:nvPicPr>
          <p:cNvPr id="37895" name="Picture 7"/>
          <p:cNvPicPr>
            <a:picLocks noChangeAspect="1" noChangeArrowheads="1"/>
          </p:cNvPicPr>
          <p:nvPr/>
        </p:nvPicPr>
        <p:blipFill>
          <a:blip r:embed="rId3" cstate="print"/>
          <a:srcRect/>
          <a:stretch>
            <a:fillRect/>
          </a:stretch>
        </p:blipFill>
        <p:spPr bwMode="auto">
          <a:xfrm>
            <a:off x="5245449" y="877344"/>
            <a:ext cx="5049738" cy="1914078"/>
          </a:xfrm>
          <a:prstGeom prst="rect">
            <a:avLst/>
          </a:prstGeom>
          <a:noFill/>
          <a:ln w="9525">
            <a:noFill/>
            <a:miter lim="800000"/>
            <a:headEnd/>
            <a:tailEnd/>
          </a:ln>
        </p:spPr>
      </p:pic>
      <p:pic>
        <p:nvPicPr>
          <p:cNvPr id="37896" name="Picture 8"/>
          <p:cNvPicPr>
            <a:picLocks noChangeAspect="1" noChangeArrowheads="1"/>
          </p:cNvPicPr>
          <p:nvPr/>
        </p:nvPicPr>
        <p:blipFill>
          <a:blip r:embed="rId4" cstate="print"/>
          <a:srcRect/>
          <a:stretch>
            <a:fillRect/>
          </a:stretch>
        </p:blipFill>
        <p:spPr bwMode="auto">
          <a:xfrm>
            <a:off x="5366000" y="3246837"/>
            <a:ext cx="5069830" cy="2456557"/>
          </a:xfrm>
          <a:prstGeom prst="rect">
            <a:avLst/>
          </a:prstGeom>
          <a:noFill/>
          <a:ln w="9525">
            <a:noFill/>
            <a:miter lim="800000"/>
            <a:headEnd/>
            <a:tailEnd/>
          </a:ln>
        </p:spPr>
      </p:pic>
    </p:spTree>
    <p:extLst>
      <p:ext uri="{BB962C8B-B14F-4D97-AF65-F5344CB8AC3E}">
        <p14:creationId xmlns:p14="http://schemas.microsoft.com/office/powerpoint/2010/main" val="3268774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5299" y="544626"/>
            <a:ext cx="7811691" cy="964406"/>
          </a:xfrm>
        </p:spPr>
        <p:txBody>
          <a:bodyPr/>
          <a:lstStyle/>
          <a:p>
            <a:r>
              <a:rPr lang="ja-JP" altLang="en-US" dirty="0"/>
              <a:t>借眠</a:t>
            </a:r>
            <a:r>
              <a:rPr kumimoji="1" lang="ja-JP" altLang="en-US" dirty="0"/>
              <a:t>の返済期間</a:t>
            </a:r>
          </a:p>
        </p:txBody>
      </p:sp>
      <p:sp>
        <p:nvSpPr>
          <p:cNvPr id="3" name="正方形/長方形 2"/>
          <p:cNvSpPr/>
          <p:nvPr/>
        </p:nvSpPr>
        <p:spPr>
          <a:xfrm>
            <a:off x="2160105" y="1866474"/>
            <a:ext cx="7676885" cy="2862322"/>
          </a:xfrm>
          <a:prstGeom prst="rect">
            <a:avLst/>
          </a:prstGeom>
        </p:spPr>
        <p:txBody>
          <a:bodyPr wrap="square">
            <a:spAutoFit/>
          </a:bodyPr>
          <a:lstStyle/>
          <a:p>
            <a:r>
              <a:rPr lang="ja-JP" altLang="en-US" b="1" kern="0" dirty="0">
                <a:solidFill>
                  <a:srgbClr val="FF0000"/>
                </a:solidFill>
                <a:hlinkClick r:id="rId2"/>
              </a:rPr>
              <a:t>普段連日平均</a:t>
            </a:r>
            <a:r>
              <a:rPr lang="en-US" altLang="ja-JP" b="1" kern="0" dirty="0">
                <a:solidFill>
                  <a:srgbClr val="FF0000"/>
                </a:solidFill>
                <a:hlinkClick r:id="rId2"/>
              </a:rPr>
              <a:t>7.5</a:t>
            </a:r>
            <a:r>
              <a:rPr lang="ja-JP" altLang="en-US" b="1" kern="0" dirty="0">
                <a:solidFill>
                  <a:srgbClr val="FF0000"/>
                </a:solidFill>
                <a:hlinkClick r:id="rId2"/>
              </a:rPr>
              <a:t>時間寝ていた方</a:t>
            </a:r>
            <a:r>
              <a:rPr lang="en-US" altLang="ja-JP" b="1" kern="0" dirty="0">
                <a:solidFill>
                  <a:srgbClr val="FF0000"/>
                </a:solidFill>
                <a:hlinkClick r:id="rId2"/>
              </a:rPr>
              <a:t>8</a:t>
            </a:r>
            <a:r>
              <a:rPr lang="ja-JP" altLang="en-US" b="1" kern="0" dirty="0">
                <a:solidFill>
                  <a:srgbClr val="FF0000"/>
                </a:solidFill>
                <a:hlinkClick r:id="rId2"/>
              </a:rPr>
              <a:t>名。</a:t>
            </a:r>
            <a:endParaRPr lang="en-US" altLang="ja-JP" b="1" kern="0" dirty="0">
              <a:solidFill>
                <a:srgbClr val="FF0000"/>
              </a:solidFill>
              <a:hlinkClick r:id="rId2"/>
            </a:endParaRPr>
          </a:p>
          <a:p>
            <a:r>
              <a:rPr lang="ja-JP" altLang="en-US" b="1" kern="0" dirty="0">
                <a:solidFill>
                  <a:srgbClr val="FF0000"/>
                </a:solidFill>
                <a:hlinkClick r:id="rId2"/>
              </a:rPr>
              <a:t>連日</a:t>
            </a:r>
            <a:r>
              <a:rPr lang="en-US" altLang="ja-JP" b="1" kern="0" dirty="0">
                <a:solidFill>
                  <a:srgbClr val="FF0000"/>
                </a:solidFill>
                <a:hlinkClick r:id="rId2"/>
              </a:rPr>
              <a:t>14</a:t>
            </a:r>
            <a:r>
              <a:rPr lang="ja-JP" altLang="en-US" b="1" kern="0" dirty="0">
                <a:solidFill>
                  <a:srgbClr val="FF0000"/>
                </a:solidFill>
                <a:hlinkClick r:id="rId2"/>
              </a:rPr>
              <a:t>時間ベッドで横になることを強制。</a:t>
            </a:r>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r>
              <a:rPr lang="ja-JP" altLang="en-US" b="1" kern="0" dirty="0">
                <a:solidFill>
                  <a:srgbClr val="FF0000"/>
                </a:solidFill>
                <a:hlinkClick r:id="rId2"/>
              </a:rPr>
              <a:t>初日は８人平均で何時間寝たと思いますか？</a:t>
            </a:r>
            <a:endParaRPr lang="en-US" altLang="ja-JP" b="1" kern="0" dirty="0">
              <a:solidFill>
                <a:srgbClr val="FF0000"/>
              </a:solidFill>
              <a:hlinkClick r:id="" action="ppaction://noaction"/>
            </a:endParaRPr>
          </a:p>
          <a:p>
            <a:endParaRPr lang="en-US" altLang="ja-JP" b="1" kern="0" dirty="0">
              <a:solidFill>
                <a:srgbClr val="FF0000"/>
              </a:solidFill>
              <a:hlinkClick r:id="" action="ppaction://noaction"/>
            </a:endParaRPr>
          </a:p>
          <a:p>
            <a:r>
              <a:rPr lang="ja-JP" altLang="en-US" b="1" kern="0" dirty="0">
                <a:solidFill>
                  <a:srgbClr val="FF0000"/>
                </a:solidFill>
                <a:hlinkClick r:id="rId2"/>
              </a:rPr>
              <a:t>１週間後には何時間寝たと思いますか？</a:t>
            </a:r>
            <a:endParaRPr lang="en-US" altLang="ja-JP" b="1" kern="0" dirty="0">
              <a:solidFill>
                <a:srgbClr val="FF0000"/>
              </a:solidFill>
              <a:hlinkClick r:id="rId2"/>
            </a:endParaRPr>
          </a:p>
        </p:txBody>
      </p:sp>
    </p:spTree>
    <p:extLst>
      <p:ext uri="{BB962C8B-B14F-4D97-AF65-F5344CB8AC3E}">
        <p14:creationId xmlns:p14="http://schemas.microsoft.com/office/powerpoint/2010/main" val="19185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anim calcmode="lin" valueType="num">
                                      <p:cBhvr additive="base">
                                        <p:cTn id="1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5299" y="544626"/>
            <a:ext cx="7811691" cy="964406"/>
          </a:xfrm>
        </p:spPr>
        <p:txBody>
          <a:bodyPr/>
          <a:lstStyle/>
          <a:p>
            <a:r>
              <a:rPr lang="ja-JP" altLang="en-US" dirty="0"/>
              <a:t>借眠</a:t>
            </a:r>
            <a:r>
              <a:rPr kumimoji="1" lang="ja-JP" altLang="en-US" dirty="0"/>
              <a:t>の返済期間</a:t>
            </a:r>
          </a:p>
        </p:txBody>
      </p:sp>
      <p:pic>
        <p:nvPicPr>
          <p:cNvPr id="5" name="図 4"/>
          <p:cNvPicPr>
            <a:picLocks noChangeAspect="1"/>
          </p:cNvPicPr>
          <p:nvPr/>
        </p:nvPicPr>
        <p:blipFill>
          <a:blip r:embed="rId2"/>
          <a:stretch>
            <a:fillRect/>
          </a:stretch>
        </p:blipFill>
        <p:spPr>
          <a:xfrm>
            <a:off x="5344756" y="1302515"/>
            <a:ext cx="4717847" cy="3280865"/>
          </a:xfrm>
          <a:prstGeom prst="rect">
            <a:avLst/>
          </a:prstGeom>
        </p:spPr>
      </p:pic>
      <p:sp>
        <p:nvSpPr>
          <p:cNvPr id="6" name="正方形/長方形 5"/>
          <p:cNvSpPr/>
          <p:nvPr/>
        </p:nvSpPr>
        <p:spPr>
          <a:xfrm>
            <a:off x="8469962" y="1788568"/>
            <a:ext cx="2491027" cy="637482"/>
          </a:xfrm>
          <a:prstGeom prst="rect">
            <a:avLst/>
          </a:prstGeom>
        </p:spPr>
        <p:txBody>
          <a:bodyPr wrap="square">
            <a:spAutoFit/>
          </a:bodyPr>
          <a:lstStyle/>
          <a:p>
            <a:r>
              <a:rPr lang="ja-JP" altLang="en-US" sz="1181" dirty="0"/>
              <a:t>西野精治著　</a:t>
            </a:r>
            <a:endParaRPr lang="en-US" altLang="ja-JP" sz="1181" dirty="0"/>
          </a:p>
          <a:p>
            <a:r>
              <a:rPr lang="ja-JP" altLang="en-US" sz="1181" dirty="0"/>
              <a:t>スタンフォード式最高の睡眠　</a:t>
            </a:r>
            <a:endParaRPr lang="en-US" altLang="ja-JP" sz="1181" dirty="0"/>
          </a:p>
          <a:p>
            <a:r>
              <a:rPr lang="ja-JP" altLang="en-US" sz="1181" dirty="0"/>
              <a:t>サンマーク出版　</a:t>
            </a:r>
            <a:r>
              <a:rPr lang="en-US" altLang="ja-JP" sz="1181" dirty="0"/>
              <a:t>p49</a:t>
            </a:r>
            <a:endParaRPr lang="ja-JP" altLang="en-US" sz="1181" dirty="0"/>
          </a:p>
        </p:txBody>
      </p:sp>
      <p:sp>
        <p:nvSpPr>
          <p:cNvPr id="8" name="コンテンツ プレースホルダー 2"/>
          <p:cNvSpPr txBox="1">
            <a:spLocks/>
          </p:cNvSpPr>
          <p:nvPr/>
        </p:nvSpPr>
        <p:spPr bwMode="auto">
          <a:xfrm>
            <a:off x="1903785" y="1970840"/>
            <a:ext cx="7811691" cy="4607279"/>
          </a:xfrm>
          <a:prstGeom prst="rect">
            <a:avLst/>
          </a:prstGeom>
          <a:noFill/>
          <a:ln w="9525">
            <a:noFill/>
            <a:miter lim="800000"/>
            <a:headEnd/>
            <a:tailEnd/>
          </a:ln>
        </p:spPr>
        <p:txBody>
          <a:bodyPr vert="horz" wrap="square" lIns="77153" tIns="38576" rIns="77153" bIns="38576"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4163" algn="l" defTabSz="912813" rtl="0" eaLnBrk="0" fontAlgn="base" hangingPunct="0">
              <a:spcBef>
                <a:spcPct val="20000"/>
              </a:spcBef>
              <a:spcAft>
                <a:spcPct val="0"/>
              </a:spcAft>
              <a:buChar char="–"/>
              <a:defRPr kumimoji="1" sz="27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500">
                <a:solidFill>
                  <a:schemeClr val="tx1"/>
                </a:solidFill>
                <a:latin typeface="+mn-lt"/>
                <a:ea typeface="+mn-ea"/>
              </a:defRPr>
            </a:lvl3pPr>
            <a:lvl4pPr marL="1601788" indent="-230188" algn="l" defTabSz="912813" rtl="0" eaLnBrk="0" fontAlgn="base" hangingPunct="0">
              <a:spcBef>
                <a:spcPct val="20000"/>
              </a:spcBef>
              <a:spcAft>
                <a:spcPct val="0"/>
              </a:spcAft>
              <a:buChar char="–"/>
              <a:defRPr kumimoji="1" sz="2000">
                <a:solidFill>
                  <a:schemeClr val="tx1"/>
                </a:solidFill>
                <a:latin typeface="+mn-lt"/>
                <a:ea typeface="+mn-ea"/>
              </a:defRPr>
            </a:lvl4pPr>
            <a:lvl5pPr marL="2055813" indent="-227013" algn="l" defTabSz="912813"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1350" kern="0" dirty="0">
                <a:solidFill>
                  <a:srgbClr val="FF0000"/>
                </a:solidFill>
                <a:hlinkClick r:id="rId3"/>
              </a:rPr>
              <a:t>普段連日平均</a:t>
            </a:r>
            <a:r>
              <a:rPr lang="en-US" altLang="ja-JP" sz="1350" kern="0" dirty="0">
                <a:solidFill>
                  <a:srgbClr val="FF0000"/>
                </a:solidFill>
                <a:hlinkClick r:id="rId3"/>
              </a:rPr>
              <a:t>7.5</a:t>
            </a:r>
            <a:r>
              <a:rPr lang="ja-JP" altLang="en-US" sz="1350" kern="0" dirty="0">
                <a:solidFill>
                  <a:srgbClr val="FF0000"/>
                </a:solidFill>
                <a:hlinkClick r:id="rId3"/>
              </a:rPr>
              <a:t>時間寝ていた方</a:t>
            </a:r>
            <a:r>
              <a:rPr lang="en-US" altLang="ja-JP" sz="1350" kern="0" dirty="0">
                <a:solidFill>
                  <a:srgbClr val="FF0000"/>
                </a:solidFill>
                <a:hlinkClick r:id="rId3"/>
              </a:rPr>
              <a:t>8</a:t>
            </a:r>
            <a:r>
              <a:rPr lang="ja-JP" altLang="en-US" sz="1350" kern="0" dirty="0">
                <a:solidFill>
                  <a:srgbClr val="FF0000"/>
                </a:solidFill>
                <a:hlinkClick r:id="rId3"/>
              </a:rPr>
              <a:t>名。</a:t>
            </a:r>
            <a:endParaRPr lang="en-US" altLang="ja-JP" sz="1350" kern="0" dirty="0">
              <a:solidFill>
                <a:srgbClr val="FF0000"/>
              </a:solidFill>
              <a:hlinkClick r:id="rId3"/>
            </a:endParaRPr>
          </a:p>
          <a:p>
            <a:r>
              <a:rPr lang="ja-JP" altLang="en-US" sz="1350" kern="0" dirty="0">
                <a:solidFill>
                  <a:srgbClr val="FF0000"/>
                </a:solidFill>
                <a:hlinkClick r:id="rId3"/>
              </a:rPr>
              <a:t>連日</a:t>
            </a:r>
            <a:r>
              <a:rPr lang="en-US" altLang="ja-JP" sz="1350" kern="0" dirty="0">
                <a:solidFill>
                  <a:srgbClr val="FF0000"/>
                </a:solidFill>
                <a:hlinkClick r:id="rId3"/>
              </a:rPr>
              <a:t>14</a:t>
            </a:r>
            <a:r>
              <a:rPr lang="ja-JP" altLang="en-US" sz="1350" kern="0" dirty="0">
                <a:solidFill>
                  <a:srgbClr val="FF0000"/>
                </a:solidFill>
                <a:hlinkClick r:id="rId3"/>
              </a:rPr>
              <a:t>時間ベッドで横になることを強制。</a:t>
            </a:r>
            <a:endParaRPr lang="en-US" altLang="ja-JP" sz="1350" kern="0" dirty="0">
              <a:solidFill>
                <a:srgbClr val="FF0000"/>
              </a:solidFill>
              <a:hlinkClick r:id="rId3"/>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r>
              <a:rPr lang="ja-JP" altLang="en-US" sz="1350" u="sng" kern="0" dirty="0">
                <a:hlinkClick r:id="rId3"/>
              </a:rPr>
              <a:t>実験初日　</a:t>
            </a:r>
            <a:r>
              <a:rPr lang="en-US" altLang="ja-JP" sz="1350" u="sng" kern="0" dirty="0">
                <a:hlinkClick r:id="rId3"/>
              </a:rPr>
              <a:t>13</a:t>
            </a:r>
            <a:r>
              <a:rPr lang="ja-JP" altLang="en-US" sz="1350" u="sng" kern="0" dirty="0">
                <a:hlinkClick r:id="rId3"/>
              </a:rPr>
              <a:t>時間眠った。</a:t>
            </a:r>
            <a:endParaRPr lang="en-US" altLang="ja-JP" sz="1350" u="sng" kern="0" dirty="0">
              <a:hlinkClick r:id="rId3"/>
            </a:endParaRPr>
          </a:p>
          <a:p>
            <a:r>
              <a:rPr lang="ja-JP" altLang="en-US" sz="1350" u="sng" kern="0" dirty="0">
                <a:hlinkClick r:id="rId3"/>
              </a:rPr>
              <a:t>その後睡眠時間は減り、</a:t>
            </a:r>
            <a:r>
              <a:rPr lang="en-US" altLang="ja-JP" sz="1350" u="sng" kern="0" dirty="0">
                <a:hlinkClick r:id="rId3"/>
              </a:rPr>
              <a:t>1</a:t>
            </a:r>
            <a:r>
              <a:rPr lang="ja-JP" altLang="en-US" sz="1350" u="sng" kern="0" dirty="0">
                <a:hlinkClick r:id="rId3"/>
              </a:rPr>
              <a:t>週間後には睡眠時間は</a:t>
            </a:r>
            <a:r>
              <a:rPr lang="en-US" altLang="ja-JP" sz="1350" u="sng" kern="0" dirty="0">
                <a:hlinkClick r:id="rId3"/>
              </a:rPr>
              <a:t>9-10</a:t>
            </a:r>
            <a:r>
              <a:rPr lang="ja-JP" altLang="en-US" sz="1350" u="sng" kern="0" dirty="0">
                <a:hlinkClick r:id="rId3"/>
              </a:rPr>
              <a:t>時間に。</a:t>
            </a:r>
            <a:endParaRPr lang="en-US" altLang="ja-JP" sz="1350" u="sng" kern="0" dirty="0">
              <a:hlinkClick r:id="rId3"/>
            </a:endParaRPr>
          </a:p>
          <a:p>
            <a:r>
              <a:rPr lang="ja-JP" altLang="en-US" sz="1350" u="sng" kern="0" dirty="0">
                <a:hlinkClick r:id="rId3"/>
              </a:rPr>
              <a:t>実験開始</a:t>
            </a:r>
            <a:r>
              <a:rPr lang="en-US" altLang="ja-JP" sz="1350" u="sng" kern="0" dirty="0">
                <a:hlinkClick r:id="rId3"/>
              </a:rPr>
              <a:t>3</a:t>
            </a:r>
            <a:r>
              <a:rPr lang="ja-JP" altLang="en-US" sz="1350" u="sng" kern="0" dirty="0">
                <a:hlinkClick r:id="rId3"/>
              </a:rPr>
              <a:t>週間で睡眠時間は</a:t>
            </a:r>
            <a:r>
              <a:rPr lang="en-US" altLang="ja-JP" sz="1350" u="sng" kern="0" dirty="0">
                <a:hlinkClick r:id="rId3"/>
              </a:rPr>
              <a:t>8.2</a:t>
            </a:r>
            <a:r>
              <a:rPr lang="ja-JP" altLang="en-US" sz="1350" u="sng" kern="0" dirty="0">
                <a:hlinkClick r:id="rId3"/>
              </a:rPr>
              <a:t>時間で固定。　これが必要な睡眠時間であろう。</a:t>
            </a:r>
            <a:endParaRPr lang="en-US" altLang="ja-JP" sz="1350" u="sng" kern="0" dirty="0">
              <a:hlinkClick r:id="rId3"/>
            </a:endParaRPr>
          </a:p>
          <a:p>
            <a:r>
              <a:rPr lang="ja-JP" altLang="en-US" sz="1350" u="sng" kern="0" dirty="0">
                <a:hlinkClick r:id="rId3"/>
              </a:rPr>
              <a:t>つまりこの方々は期間は不明だが</a:t>
            </a:r>
            <a:r>
              <a:rPr lang="en-US" altLang="ja-JP" sz="1350" u="sng" kern="0" dirty="0">
                <a:hlinkClick r:id="rId3"/>
              </a:rPr>
              <a:t>8.2-7.5</a:t>
            </a:r>
            <a:r>
              <a:rPr lang="ja-JP" altLang="en-US" sz="1350" u="sng" kern="0" dirty="0">
                <a:hlinkClick r:id="rId3"/>
              </a:rPr>
              <a:t>＝</a:t>
            </a:r>
            <a:r>
              <a:rPr lang="en-US" altLang="ja-JP" sz="1350" u="sng" kern="0" dirty="0">
                <a:hlinkClick r:id="rId3"/>
              </a:rPr>
              <a:t>0.7</a:t>
            </a:r>
            <a:r>
              <a:rPr lang="ja-JP" altLang="en-US" sz="1350" u="sng" kern="0" dirty="0">
                <a:hlinkClick r:id="rId3"/>
              </a:rPr>
              <a:t>時間（</a:t>
            </a:r>
            <a:r>
              <a:rPr lang="en-US" altLang="ja-JP" sz="1350" u="sng" kern="0" dirty="0">
                <a:hlinkClick r:id="rId3"/>
              </a:rPr>
              <a:t>42</a:t>
            </a:r>
            <a:r>
              <a:rPr lang="ja-JP" altLang="en-US" sz="1350" u="sng" kern="0" dirty="0">
                <a:hlinkClick r:id="rId3"/>
              </a:rPr>
              <a:t>分）の睡眠不足が連日あった。</a:t>
            </a:r>
            <a:endParaRPr lang="en-US" altLang="ja-JP" sz="1350" u="sng" kern="0" dirty="0">
              <a:hlinkClick r:id="rId3"/>
            </a:endParaRPr>
          </a:p>
          <a:p>
            <a:r>
              <a:rPr lang="ja-JP" altLang="en-US" sz="1350" u="sng" kern="0" dirty="0">
                <a:hlinkClick r:id="rId3"/>
              </a:rPr>
              <a:t>そしてこの睡眠不足を解消するのに</a:t>
            </a:r>
            <a:r>
              <a:rPr lang="en-US" altLang="ja-JP" sz="1350" u="sng" kern="0" dirty="0">
                <a:hlinkClick r:id="rId3"/>
              </a:rPr>
              <a:t>3</a:t>
            </a:r>
            <a:r>
              <a:rPr lang="ja-JP" altLang="en-US" sz="1350" u="sng" kern="0" dirty="0">
                <a:hlinkClick r:id="rId3"/>
              </a:rPr>
              <a:t>週間かかった、といえる。</a:t>
            </a:r>
            <a:endParaRPr lang="en-US" altLang="ja-JP" sz="1181" kern="0" dirty="0">
              <a:hlinkClick r:id="" action="ppaction://noaction"/>
            </a:endParaRPr>
          </a:p>
          <a:p>
            <a:endParaRPr lang="en-US" altLang="ja-JP" sz="1181" kern="0" dirty="0">
              <a:hlinkClick r:id="" action="ppaction://noaction"/>
            </a:endParaRPr>
          </a:p>
          <a:p>
            <a:r>
              <a:rPr lang="en-US" altLang="ja-JP" sz="1181" kern="0" dirty="0" err="1">
                <a:hlinkClick r:id="" action="ppaction://noaction"/>
              </a:rPr>
              <a:t>Barbato</a:t>
            </a:r>
            <a:r>
              <a:rPr lang="en-US" altLang="ja-JP" sz="1181" kern="0" dirty="0">
                <a:hlinkClick r:id="" action="ppaction://noaction"/>
              </a:rPr>
              <a:t> G</a:t>
            </a:r>
            <a:r>
              <a:rPr lang="en-US" altLang="ja-JP" sz="1181" kern="0" baseline="30000" dirty="0"/>
              <a:t>1</a:t>
            </a:r>
            <a:r>
              <a:rPr lang="en-US" altLang="ja-JP" sz="1181" kern="0" dirty="0"/>
              <a:t>, </a:t>
            </a:r>
            <a:r>
              <a:rPr lang="en-US" altLang="ja-JP" sz="1181" kern="0" dirty="0">
                <a:hlinkClick r:id="rId4"/>
              </a:rPr>
              <a:t>Barker C</a:t>
            </a:r>
            <a:r>
              <a:rPr lang="en-US" altLang="ja-JP" sz="1181" kern="0" dirty="0"/>
              <a:t>, </a:t>
            </a:r>
            <a:r>
              <a:rPr lang="en-US" altLang="ja-JP" sz="1181" kern="0" dirty="0">
                <a:hlinkClick r:id="rId5"/>
              </a:rPr>
              <a:t>Bender C</a:t>
            </a:r>
            <a:r>
              <a:rPr lang="en-US" altLang="ja-JP" sz="1181" kern="0" dirty="0"/>
              <a:t>, </a:t>
            </a:r>
            <a:r>
              <a:rPr lang="en-US" altLang="ja-JP" sz="1181" kern="0" dirty="0" err="1">
                <a:hlinkClick r:id="rId6"/>
              </a:rPr>
              <a:t>Giesen</a:t>
            </a:r>
            <a:r>
              <a:rPr lang="en-US" altLang="ja-JP" sz="1181" kern="0" dirty="0">
                <a:hlinkClick r:id="rId6"/>
              </a:rPr>
              <a:t> HA</a:t>
            </a:r>
            <a:r>
              <a:rPr lang="en-US" altLang="ja-JP" sz="1181" kern="0" dirty="0"/>
              <a:t>, </a:t>
            </a:r>
            <a:r>
              <a:rPr lang="en-US" altLang="ja-JP" sz="1181" kern="0" dirty="0" err="1">
                <a:hlinkClick r:id="rId7"/>
              </a:rPr>
              <a:t>Wehr</a:t>
            </a:r>
            <a:r>
              <a:rPr lang="en-US" altLang="ja-JP" sz="1181" kern="0" dirty="0">
                <a:hlinkClick r:id="rId7"/>
              </a:rPr>
              <a:t> TA</a:t>
            </a:r>
            <a:r>
              <a:rPr lang="en-US" altLang="ja-JP" sz="1181" kern="0" dirty="0"/>
              <a:t>.</a:t>
            </a:r>
            <a:r>
              <a:rPr lang="ja-JP" altLang="en-US" sz="1181" kern="0" dirty="0"/>
              <a:t> </a:t>
            </a:r>
            <a:r>
              <a:rPr lang="en-US" altLang="ja-JP" sz="1181" kern="0" dirty="0"/>
              <a:t>Extended sleep in humans in 14 hour nights (LD 10:14): relationship between REM density and spontaneous awakening.</a:t>
            </a:r>
            <a:r>
              <a:rPr lang="en-US" altLang="ja-JP" sz="1181" kern="0" dirty="0">
                <a:hlinkClick r:id="rId8" tooltip="Electroencephalography and clinical neurophysiology."/>
              </a:rPr>
              <a:t> </a:t>
            </a:r>
            <a:r>
              <a:rPr lang="en-US" altLang="ja-JP" sz="1181" kern="0" dirty="0" err="1">
                <a:hlinkClick r:id="rId8" tooltip="Electroencephalography and clinical neurophysiology."/>
              </a:rPr>
              <a:t>Electroencephalogr</a:t>
            </a:r>
            <a:r>
              <a:rPr lang="en-US" altLang="ja-JP" sz="1181" kern="0" dirty="0">
                <a:hlinkClick r:id="rId8" tooltip="Electroencephalography and clinical neurophysiology."/>
              </a:rPr>
              <a:t> Clin </a:t>
            </a:r>
            <a:r>
              <a:rPr lang="en-US" altLang="ja-JP" sz="1181" kern="0" dirty="0" err="1">
                <a:hlinkClick r:id="rId8" tooltip="Electroencephalography and clinical neurophysiology."/>
              </a:rPr>
              <a:t>Neurophysiol</a:t>
            </a:r>
            <a:r>
              <a:rPr lang="en-US" altLang="ja-JP" sz="1181" kern="0" dirty="0">
                <a:hlinkClick r:id="rId8" tooltip="Electroencephalography and clinical neurophysiology."/>
              </a:rPr>
              <a:t>.</a:t>
            </a:r>
            <a:r>
              <a:rPr lang="en-US" altLang="ja-JP" sz="1181" kern="0" dirty="0"/>
              <a:t> 1994 Apr;90(4):291-7.</a:t>
            </a:r>
          </a:p>
          <a:p>
            <a:endParaRPr lang="en-US" altLang="ja-JP" sz="2700" kern="0" dirty="0"/>
          </a:p>
          <a:p>
            <a:endParaRPr lang="ja-JP" altLang="en-US" sz="2700" kern="0" dirty="0"/>
          </a:p>
        </p:txBody>
      </p:sp>
    </p:spTree>
    <p:extLst>
      <p:ext uri="{BB962C8B-B14F-4D97-AF65-F5344CB8AC3E}">
        <p14:creationId xmlns:p14="http://schemas.microsoft.com/office/powerpoint/2010/main" val="3284741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25299" y="544626"/>
            <a:ext cx="7811691" cy="964406"/>
          </a:xfrm>
        </p:spPr>
        <p:txBody>
          <a:bodyPr/>
          <a:lstStyle/>
          <a:p>
            <a:r>
              <a:rPr lang="ja-JP" altLang="en-US" dirty="0"/>
              <a:t>借眠</a:t>
            </a:r>
            <a:r>
              <a:rPr kumimoji="1" lang="ja-JP" altLang="en-US" dirty="0"/>
              <a:t>の返済期間</a:t>
            </a:r>
          </a:p>
        </p:txBody>
      </p:sp>
      <p:pic>
        <p:nvPicPr>
          <p:cNvPr id="5" name="図 4"/>
          <p:cNvPicPr>
            <a:picLocks noChangeAspect="1"/>
          </p:cNvPicPr>
          <p:nvPr/>
        </p:nvPicPr>
        <p:blipFill>
          <a:blip r:embed="rId2"/>
          <a:stretch>
            <a:fillRect/>
          </a:stretch>
        </p:blipFill>
        <p:spPr>
          <a:xfrm>
            <a:off x="5344756" y="1302515"/>
            <a:ext cx="4717847" cy="3280865"/>
          </a:xfrm>
          <a:prstGeom prst="rect">
            <a:avLst/>
          </a:prstGeom>
        </p:spPr>
      </p:pic>
      <p:sp>
        <p:nvSpPr>
          <p:cNvPr id="6" name="正方形/長方形 5"/>
          <p:cNvSpPr/>
          <p:nvPr/>
        </p:nvSpPr>
        <p:spPr>
          <a:xfrm>
            <a:off x="8469962" y="1788568"/>
            <a:ext cx="2491027" cy="637482"/>
          </a:xfrm>
          <a:prstGeom prst="rect">
            <a:avLst/>
          </a:prstGeom>
        </p:spPr>
        <p:txBody>
          <a:bodyPr wrap="square">
            <a:spAutoFit/>
          </a:bodyPr>
          <a:lstStyle/>
          <a:p>
            <a:r>
              <a:rPr lang="ja-JP" altLang="en-US" sz="1181" dirty="0"/>
              <a:t>西野精治著　</a:t>
            </a:r>
            <a:endParaRPr lang="en-US" altLang="ja-JP" sz="1181" dirty="0"/>
          </a:p>
          <a:p>
            <a:r>
              <a:rPr lang="ja-JP" altLang="en-US" sz="1181" dirty="0"/>
              <a:t>スタンフォード式最高の睡眠　</a:t>
            </a:r>
            <a:endParaRPr lang="en-US" altLang="ja-JP" sz="1181" dirty="0"/>
          </a:p>
          <a:p>
            <a:r>
              <a:rPr lang="ja-JP" altLang="en-US" sz="1181" dirty="0"/>
              <a:t>サンマーク出版　</a:t>
            </a:r>
            <a:r>
              <a:rPr lang="en-US" altLang="ja-JP" sz="1181" dirty="0"/>
              <a:t>p49</a:t>
            </a:r>
            <a:endParaRPr lang="ja-JP" altLang="en-US" sz="1181" dirty="0"/>
          </a:p>
        </p:txBody>
      </p:sp>
      <p:sp>
        <p:nvSpPr>
          <p:cNvPr id="8" name="コンテンツ プレースホルダー 2"/>
          <p:cNvSpPr txBox="1">
            <a:spLocks/>
          </p:cNvSpPr>
          <p:nvPr/>
        </p:nvSpPr>
        <p:spPr bwMode="auto">
          <a:xfrm>
            <a:off x="1903785" y="1970840"/>
            <a:ext cx="7811691" cy="4607279"/>
          </a:xfrm>
          <a:prstGeom prst="rect">
            <a:avLst/>
          </a:prstGeom>
          <a:noFill/>
          <a:ln w="9525">
            <a:noFill/>
            <a:miter lim="800000"/>
            <a:headEnd/>
            <a:tailEnd/>
          </a:ln>
        </p:spPr>
        <p:txBody>
          <a:bodyPr vert="horz" wrap="square" lIns="77153" tIns="38576" rIns="77153" bIns="38576" numCol="1" anchor="t" anchorCtr="0" compatLnSpc="1">
            <a:prstTxWarp prst="textNoShape">
              <a:avLst/>
            </a:prstTxWarp>
          </a:bodyPr>
          <a:lstStyle>
            <a:lvl1pPr marL="342900" indent="-342900" algn="l" defTabSz="912813"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4163" algn="l" defTabSz="912813" rtl="0" eaLnBrk="0" fontAlgn="base" hangingPunct="0">
              <a:spcBef>
                <a:spcPct val="20000"/>
              </a:spcBef>
              <a:spcAft>
                <a:spcPct val="0"/>
              </a:spcAft>
              <a:buChar char="–"/>
              <a:defRPr kumimoji="1" sz="2700">
                <a:solidFill>
                  <a:schemeClr val="tx1"/>
                </a:solidFill>
                <a:latin typeface="+mn-lt"/>
                <a:ea typeface="+mn-ea"/>
              </a:defRPr>
            </a:lvl2pPr>
            <a:lvl3pPr marL="1143000" indent="-230188" algn="l" defTabSz="912813" rtl="0" eaLnBrk="0" fontAlgn="base" hangingPunct="0">
              <a:spcBef>
                <a:spcPct val="20000"/>
              </a:spcBef>
              <a:spcAft>
                <a:spcPct val="0"/>
              </a:spcAft>
              <a:buChar char="•"/>
              <a:defRPr kumimoji="1" sz="2500">
                <a:solidFill>
                  <a:schemeClr val="tx1"/>
                </a:solidFill>
                <a:latin typeface="+mn-lt"/>
                <a:ea typeface="+mn-ea"/>
              </a:defRPr>
            </a:lvl3pPr>
            <a:lvl4pPr marL="1601788" indent="-230188" algn="l" defTabSz="912813" rtl="0" eaLnBrk="0" fontAlgn="base" hangingPunct="0">
              <a:spcBef>
                <a:spcPct val="20000"/>
              </a:spcBef>
              <a:spcAft>
                <a:spcPct val="0"/>
              </a:spcAft>
              <a:buChar char="–"/>
              <a:defRPr kumimoji="1" sz="2000">
                <a:solidFill>
                  <a:schemeClr val="tx1"/>
                </a:solidFill>
                <a:latin typeface="+mn-lt"/>
                <a:ea typeface="+mn-ea"/>
              </a:defRPr>
            </a:lvl4pPr>
            <a:lvl5pPr marL="2055813" indent="-227013" algn="l" defTabSz="912813"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sz="1350" kern="0" dirty="0">
                <a:solidFill>
                  <a:srgbClr val="FF0000"/>
                </a:solidFill>
                <a:hlinkClick r:id="rId3"/>
              </a:rPr>
              <a:t>普段連日平均</a:t>
            </a:r>
            <a:r>
              <a:rPr lang="en-US" altLang="ja-JP" sz="1350" kern="0" dirty="0">
                <a:solidFill>
                  <a:srgbClr val="FF0000"/>
                </a:solidFill>
                <a:hlinkClick r:id="rId3"/>
              </a:rPr>
              <a:t>7.5</a:t>
            </a:r>
            <a:r>
              <a:rPr lang="ja-JP" altLang="en-US" sz="1350" kern="0" dirty="0">
                <a:solidFill>
                  <a:srgbClr val="FF0000"/>
                </a:solidFill>
                <a:hlinkClick r:id="rId3"/>
              </a:rPr>
              <a:t>時間寝ていた方</a:t>
            </a:r>
            <a:r>
              <a:rPr lang="en-US" altLang="ja-JP" sz="1350" kern="0" dirty="0">
                <a:solidFill>
                  <a:srgbClr val="FF0000"/>
                </a:solidFill>
                <a:hlinkClick r:id="rId3"/>
              </a:rPr>
              <a:t>8</a:t>
            </a:r>
            <a:r>
              <a:rPr lang="ja-JP" altLang="en-US" sz="1350" kern="0" dirty="0">
                <a:solidFill>
                  <a:srgbClr val="FF0000"/>
                </a:solidFill>
                <a:hlinkClick r:id="rId3"/>
              </a:rPr>
              <a:t>名。</a:t>
            </a:r>
            <a:endParaRPr lang="en-US" altLang="ja-JP" sz="1350" kern="0" dirty="0">
              <a:solidFill>
                <a:srgbClr val="FF0000"/>
              </a:solidFill>
              <a:hlinkClick r:id="rId3"/>
            </a:endParaRPr>
          </a:p>
          <a:p>
            <a:r>
              <a:rPr lang="ja-JP" altLang="en-US" sz="1350" kern="0" dirty="0">
                <a:solidFill>
                  <a:srgbClr val="FF0000"/>
                </a:solidFill>
                <a:hlinkClick r:id="rId3"/>
              </a:rPr>
              <a:t>連日</a:t>
            </a:r>
            <a:r>
              <a:rPr lang="en-US" altLang="ja-JP" sz="1350" kern="0" dirty="0">
                <a:solidFill>
                  <a:srgbClr val="FF0000"/>
                </a:solidFill>
                <a:hlinkClick r:id="rId3"/>
              </a:rPr>
              <a:t>14</a:t>
            </a:r>
            <a:r>
              <a:rPr lang="ja-JP" altLang="en-US" sz="1350" kern="0" dirty="0">
                <a:solidFill>
                  <a:srgbClr val="FF0000"/>
                </a:solidFill>
                <a:hlinkClick r:id="rId3"/>
              </a:rPr>
              <a:t>時間ベッドで横になることを強制。</a:t>
            </a:r>
            <a:endParaRPr lang="en-US" altLang="ja-JP" sz="1350" kern="0" dirty="0">
              <a:solidFill>
                <a:srgbClr val="FF0000"/>
              </a:solidFill>
              <a:hlinkClick r:id="rId3"/>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endParaRPr lang="en-US" altLang="ja-JP" sz="1350" u="sng" kern="0" dirty="0">
              <a:hlinkClick r:id="" action="ppaction://noaction"/>
            </a:endParaRPr>
          </a:p>
          <a:p>
            <a:r>
              <a:rPr lang="ja-JP" altLang="en-US" sz="1350" u="sng" kern="0" dirty="0">
                <a:hlinkClick r:id="rId3"/>
              </a:rPr>
              <a:t>実験初日　</a:t>
            </a:r>
            <a:r>
              <a:rPr lang="en-US" altLang="ja-JP" sz="1350" u="sng" kern="0" dirty="0">
                <a:hlinkClick r:id="rId3"/>
              </a:rPr>
              <a:t>13</a:t>
            </a:r>
            <a:r>
              <a:rPr lang="ja-JP" altLang="en-US" sz="1350" u="sng" kern="0" dirty="0">
                <a:hlinkClick r:id="rId3"/>
              </a:rPr>
              <a:t>時間眠った。</a:t>
            </a:r>
            <a:endParaRPr lang="en-US" altLang="ja-JP" sz="1350" u="sng" kern="0" dirty="0">
              <a:hlinkClick r:id="rId3"/>
            </a:endParaRPr>
          </a:p>
          <a:p>
            <a:r>
              <a:rPr lang="ja-JP" altLang="en-US" sz="1350" u="sng" kern="0" dirty="0">
                <a:hlinkClick r:id="rId3"/>
              </a:rPr>
              <a:t>その後睡眠時間は減り、</a:t>
            </a:r>
            <a:r>
              <a:rPr lang="en-US" altLang="ja-JP" sz="1350" u="sng" kern="0" dirty="0">
                <a:hlinkClick r:id="rId3"/>
              </a:rPr>
              <a:t>1</a:t>
            </a:r>
            <a:r>
              <a:rPr lang="ja-JP" altLang="en-US" sz="1350" u="sng" kern="0" dirty="0">
                <a:hlinkClick r:id="rId3"/>
              </a:rPr>
              <a:t>週間後には睡眠時間は</a:t>
            </a:r>
            <a:r>
              <a:rPr lang="en-US" altLang="ja-JP" sz="1350" u="sng" kern="0" dirty="0">
                <a:hlinkClick r:id="rId3"/>
              </a:rPr>
              <a:t>9-10</a:t>
            </a:r>
            <a:r>
              <a:rPr lang="ja-JP" altLang="en-US" sz="1350" u="sng" kern="0" dirty="0">
                <a:hlinkClick r:id="rId3"/>
              </a:rPr>
              <a:t>時間に。</a:t>
            </a:r>
            <a:endParaRPr lang="en-US" altLang="ja-JP" sz="1350" u="sng" kern="0" dirty="0">
              <a:hlinkClick r:id="rId3"/>
            </a:endParaRPr>
          </a:p>
          <a:p>
            <a:r>
              <a:rPr lang="ja-JP" altLang="en-US" sz="1350" u="sng" kern="0" dirty="0">
                <a:hlinkClick r:id="rId3"/>
              </a:rPr>
              <a:t>実験開始</a:t>
            </a:r>
            <a:r>
              <a:rPr lang="en-US" altLang="ja-JP" sz="1350" u="sng" kern="0" dirty="0">
                <a:hlinkClick r:id="rId3"/>
              </a:rPr>
              <a:t>3</a:t>
            </a:r>
            <a:r>
              <a:rPr lang="ja-JP" altLang="en-US" sz="1350" u="sng" kern="0" dirty="0">
                <a:hlinkClick r:id="rId3"/>
              </a:rPr>
              <a:t>週間で睡眠時間は</a:t>
            </a:r>
            <a:r>
              <a:rPr lang="en-US" altLang="ja-JP" sz="1350" u="sng" kern="0" dirty="0">
                <a:hlinkClick r:id="rId3"/>
              </a:rPr>
              <a:t>8.2</a:t>
            </a:r>
            <a:r>
              <a:rPr lang="ja-JP" altLang="en-US" sz="1350" u="sng" kern="0" dirty="0">
                <a:hlinkClick r:id="rId3"/>
              </a:rPr>
              <a:t>時間で固定。　これが必要な睡眠時間であろう。</a:t>
            </a:r>
            <a:endParaRPr lang="en-US" altLang="ja-JP" sz="1350" u="sng" kern="0" dirty="0">
              <a:hlinkClick r:id="rId3"/>
            </a:endParaRPr>
          </a:p>
          <a:p>
            <a:r>
              <a:rPr lang="ja-JP" altLang="en-US" sz="1350" u="sng" kern="0" dirty="0">
                <a:hlinkClick r:id="rId3"/>
              </a:rPr>
              <a:t>つまりこの方々は期間は不明だが</a:t>
            </a:r>
            <a:r>
              <a:rPr lang="en-US" altLang="ja-JP" sz="1350" u="sng" kern="0" dirty="0">
                <a:hlinkClick r:id="rId3"/>
              </a:rPr>
              <a:t>8.2-7.5</a:t>
            </a:r>
            <a:r>
              <a:rPr lang="ja-JP" altLang="en-US" sz="1350" u="sng" kern="0" dirty="0">
                <a:hlinkClick r:id="rId3"/>
              </a:rPr>
              <a:t>＝</a:t>
            </a:r>
            <a:r>
              <a:rPr lang="en-US" altLang="ja-JP" sz="1350" u="sng" kern="0" dirty="0">
                <a:hlinkClick r:id="rId3"/>
              </a:rPr>
              <a:t>0.7</a:t>
            </a:r>
            <a:r>
              <a:rPr lang="ja-JP" altLang="en-US" sz="1350" u="sng" kern="0" dirty="0">
                <a:hlinkClick r:id="rId3"/>
              </a:rPr>
              <a:t>時間（</a:t>
            </a:r>
            <a:r>
              <a:rPr lang="en-US" altLang="ja-JP" sz="1350" u="sng" kern="0" dirty="0">
                <a:hlinkClick r:id="rId3"/>
              </a:rPr>
              <a:t>42</a:t>
            </a:r>
            <a:r>
              <a:rPr lang="ja-JP" altLang="en-US" sz="1350" u="sng" kern="0" dirty="0">
                <a:hlinkClick r:id="rId3"/>
              </a:rPr>
              <a:t>分）の睡眠不足が連日あった。</a:t>
            </a:r>
            <a:endParaRPr lang="en-US" altLang="ja-JP" sz="1350" u="sng" kern="0" dirty="0">
              <a:hlinkClick r:id="rId3"/>
            </a:endParaRPr>
          </a:p>
          <a:p>
            <a:r>
              <a:rPr lang="ja-JP" altLang="en-US" sz="1350" u="sng" kern="0" dirty="0">
                <a:hlinkClick r:id="rId3"/>
              </a:rPr>
              <a:t>そしてこの睡眠不足を解消するのに</a:t>
            </a:r>
            <a:r>
              <a:rPr lang="en-US" altLang="ja-JP" sz="1350" u="sng" kern="0" dirty="0">
                <a:hlinkClick r:id="rId3"/>
              </a:rPr>
              <a:t>3</a:t>
            </a:r>
            <a:r>
              <a:rPr lang="ja-JP" altLang="en-US" sz="1350" u="sng" kern="0" dirty="0">
                <a:hlinkClick r:id="rId3"/>
              </a:rPr>
              <a:t>週間かかった、といえる。</a:t>
            </a:r>
            <a:endParaRPr lang="en-US" altLang="ja-JP" sz="1181" kern="0" dirty="0">
              <a:hlinkClick r:id="" action="ppaction://noaction"/>
            </a:endParaRPr>
          </a:p>
          <a:p>
            <a:endParaRPr lang="en-US" altLang="ja-JP" sz="1181" kern="0" dirty="0">
              <a:hlinkClick r:id="" action="ppaction://noaction"/>
            </a:endParaRPr>
          </a:p>
          <a:p>
            <a:r>
              <a:rPr lang="en-US" altLang="ja-JP" sz="1181" kern="0" dirty="0" err="1">
                <a:hlinkClick r:id="" action="ppaction://noaction"/>
              </a:rPr>
              <a:t>Barbato</a:t>
            </a:r>
            <a:r>
              <a:rPr lang="en-US" altLang="ja-JP" sz="1181" kern="0" dirty="0">
                <a:hlinkClick r:id="" action="ppaction://noaction"/>
              </a:rPr>
              <a:t> G</a:t>
            </a:r>
            <a:r>
              <a:rPr lang="en-US" altLang="ja-JP" sz="1181" kern="0" baseline="30000" dirty="0"/>
              <a:t>1</a:t>
            </a:r>
            <a:r>
              <a:rPr lang="en-US" altLang="ja-JP" sz="1181" kern="0" dirty="0"/>
              <a:t>, </a:t>
            </a:r>
            <a:r>
              <a:rPr lang="en-US" altLang="ja-JP" sz="1181" kern="0" dirty="0">
                <a:hlinkClick r:id="rId4"/>
              </a:rPr>
              <a:t>Barker C</a:t>
            </a:r>
            <a:r>
              <a:rPr lang="en-US" altLang="ja-JP" sz="1181" kern="0" dirty="0"/>
              <a:t>, </a:t>
            </a:r>
            <a:r>
              <a:rPr lang="en-US" altLang="ja-JP" sz="1181" kern="0" dirty="0">
                <a:hlinkClick r:id="rId5"/>
              </a:rPr>
              <a:t>Bender C</a:t>
            </a:r>
            <a:r>
              <a:rPr lang="en-US" altLang="ja-JP" sz="1181" kern="0" dirty="0"/>
              <a:t>, </a:t>
            </a:r>
            <a:r>
              <a:rPr lang="en-US" altLang="ja-JP" sz="1181" kern="0" dirty="0" err="1">
                <a:hlinkClick r:id="rId6"/>
              </a:rPr>
              <a:t>Giesen</a:t>
            </a:r>
            <a:r>
              <a:rPr lang="en-US" altLang="ja-JP" sz="1181" kern="0" dirty="0">
                <a:hlinkClick r:id="rId6"/>
              </a:rPr>
              <a:t> HA</a:t>
            </a:r>
            <a:r>
              <a:rPr lang="en-US" altLang="ja-JP" sz="1181" kern="0" dirty="0"/>
              <a:t>, </a:t>
            </a:r>
            <a:r>
              <a:rPr lang="en-US" altLang="ja-JP" sz="1181" kern="0" dirty="0" err="1">
                <a:hlinkClick r:id="rId7"/>
              </a:rPr>
              <a:t>Wehr</a:t>
            </a:r>
            <a:r>
              <a:rPr lang="en-US" altLang="ja-JP" sz="1181" kern="0" dirty="0">
                <a:hlinkClick r:id="rId7"/>
              </a:rPr>
              <a:t> TA</a:t>
            </a:r>
            <a:r>
              <a:rPr lang="en-US" altLang="ja-JP" sz="1181" kern="0" dirty="0"/>
              <a:t>.</a:t>
            </a:r>
            <a:r>
              <a:rPr lang="ja-JP" altLang="en-US" sz="1181" kern="0" dirty="0"/>
              <a:t> </a:t>
            </a:r>
            <a:r>
              <a:rPr lang="en-US" altLang="ja-JP" sz="1181" kern="0" dirty="0"/>
              <a:t>Extended sleep in humans in 14 hour nights (LD 10:14): relationship between REM density and spontaneous awakening.</a:t>
            </a:r>
            <a:r>
              <a:rPr lang="en-US" altLang="ja-JP" sz="1181" kern="0" dirty="0">
                <a:hlinkClick r:id="rId8" tooltip="Electroencephalography and clinical neurophysiology."/>
              </a:rPr>
              <a:t> </a:t>
            </a:r>
            <a:r>
              <a:rPr lang="en-US" altLang="ja-JP" sz="1181" kern="0" dirty="0" err="1">
                <a:hlinkClick r:id="rId8" tooltip="Electroencephalography and clinical neurophysiology."/>
              </a:rPr>
              <a:t>Electroencephalogr</a:t>
            </a:r>
            <a:r>
              <a:rPr lang="en-US" altLang="ja-JP" sz="1181" kern="0" dirty="0">
                <a:hlinkClick r:id="rId8" tooltip="Electroencephalography and clinical neurophysiology."/>
              </a:rPr>
              <a:t> Clin </a:t>
            </a:r>
            <a:r>
              <a:rPr lang="en-US" altLang="ja-JP" sz="1181" kern="0" dirty="0" err="1">
                <a:hlinkClick r:id="rId8" tooltip="Electroencephalography and clinical neurophysiology."/>
              </a:rPr>
              <a:t>Neurophysiol</a:t>
            </a:r>
            <a:r>
              <a:rPr lang="en-US" altLang="ja-JP" sz="1181" kern="0" dirty="0">
                <a:hlinkClick r:id="rId8" tooltip="Electroencephalography and clinical neurophysiology."/>
              </a:rPr>
              <a:t>.</a:t>
            </a:r>
            <a:r>
              <a:rPr lang="en-US" altLang="ja-JP" sz="1181" kern="0" dirty="0"/>
              <a:t> 1994 Apr;90(4):291-7.</a:t>
            </a:r>
          </a:p>
          <a:p>
            <a:endParaRPr lang="en-US" altLang="ja-JP" sz="2700" kern="0" dirty="0"/>
          </a:p>
          <a:p>
            <a:endParaRPr lang="ja-JP" altLang="en-US" sz="2700" kern="0" dirty="0"/>
          </a:p>
        </p:txBody>
      </p:sp>
      <p:sp>
        <p:nvSpPr>
          <p:cNvPr id="3" name="正方形/長方形 2"/>
          <p:cNvSpPr/>
          <p:nvPr/>
        </p:nvSpPr>
        <p:spPr>
          <a:xfrm>
            <a:off x="1343472" y="5157192"/>
            <a:ext cx="9433048" cy="1477328"/>
          </a:xfrm>
          <a:prstGeom prst="rect">
            <a:avLst/>
          </a:prstGeom>
          <a:solidFill>
            <a:srgbClr val="FFFF00"/>
          </a:solidFill>
        </p:spPr>
        <p:txBody>
          <a:bodyPr wrap="square">
            <a:spAutoFit/>
          </a:bodyPr>
          <a:lstStyle/>
          <a:p>
            <a:r>
              <a:rPr lang="en-US" altLang="ja-JP" dirty="0"/>
              <a:t>Kitamura</a:t>
            </a:r>
            <a:r>
              <a:rPr lang="ja-JP" altLang="en-US" dirty="0"/>
              <a:t>ら（</a:t>
            </a:r>
            <a:r>
              <a:rPr lang="en-US" altLang="ja-JP" dirty="0" err="1"/>
              <a:t>Sci</a:t>
            </a:r>
            <a:r>
              <a:rPr lang="en-US" altLang="ja-JP" dirty="0"/>
              <a:t> Rep. 2016;6:35812</a:t>
            </a:r>
            <a:r>
              <a:rPr lang="ja-JP" altLang="en-US" dirty="0"/>
              <a:t>）は、自宅での</a:t>
            </a:r>
            <a:r>
              <a:rPr lang="en-US" altLang="ja-JP" dirty="0"/>
              <a:t>2</a:t>
            </a:r>
            <a:r>
              <a:rPr lang="ja-JP" altLang="en-US" dirty="0"/>
              <a:t>週間の記録から習慣的睡眠時間が平均</a:t>
            </a:r>
            <a:r>
              <a:rPr lang="en-US" altLang="ja-JP" dirty="0"/>
              <a:t>7.37</a:t>
            </a:r>
            <a:r>
              <a:rPr lang="ja-JP" altLang="en-US" dirty="0"/>
              <a:t>時間である平均</a:t>
            </a:r>
            <a:r>
              <a:rPr lang="en-US" altLang="ja-JP" dirty="0"/>
              <a:t>23</a:t>
            </a:r>
            <a:r>
              <a:rPr lang="ja-JP" altLang="en-US" dirty="0"/>
              <a:t>歳の健康な成人男性</a:t>
            </a:r>
            <a:r>
              <a:rPr lang="en-US" altLang="ja-JP" dirty="0"/>
              <a:t>15</a:t>
            </a:r>
            <a:r>
              <a:rPr lang="ja-JP" altLang="en-US" dirty="0"/>
              <a:t>人の就床時間を</a:t>
            </a:r>
            <a:r>
              <a:rPr lang="en-US" altLang="ja-JP" dirty="0"/>
              <a:t>9</a:t>
            </a:r>
            <a:r>
              <a:rPr lang="ja-JP" altLang="en-US" dirty="0"/>
              <a:t>日間にわたり</a:t>
            </a:r>
            <a:r>
              <a:rPr lang="en-US" altLang="ja-JP" dirty="0"/>
              <a:t>12</a:t>
            </a:r>
            <a:r>
              <a:rPr lang="ja-JP" altLang="en-US" dirty="0"/>
              <a:t>時間に延長する実験を行った。そしてこの</a:t>
            </a:r>
            <a:r>
              <a:rPr lang="en-US" altLang="ja-JP" dirty="0"/>
              <a:t>15</a:t>
            </a:r>
            <a:r>
              <a:rPr lang="ja-JP" altLang="en-US" dirty="0"/>
              <a:t>人の初日の睡眠時間は</a:t>
            </a:r>
            <a:r>
              <a:rPr lang="en-US" altLang="ja-JP" dirty="0"/>
              <a:t>10</a:t>
            </a:r>
            <a:r>
              <a:rPr lang="ja-JP" altLang="en-US" dirty="0"/>
              <a:t>時間以上であること、そしてその後</a:t>
            </a:r>
            <a:r>
              <a:rPr lang="en-US" altLang="ja-JP" dirty="0"/>
              <a:t>4</a:t>
            </a:r>
            <a:r>
              <a:rPr lang="ja-JP" altLang="en-US" dirty="0"/>
              <a:t>日目以降習慣的睡眠時間を上回る平均</a:t>
            </a:r>
            <a:r>
              <a:rPr lang="en-US" altLang="ja-JP" dirty="0"/>
              <a:t>8.41</a:t>
            </a:r>
            <a:r>
              <a:rPr lang="ja-JP" altLang="en-US" dirty="0"/>
              <a:t>時間で一定の睡眠時間となった、という結果を得ている。</a:t>
            </a:r>
            <a:r>
              <a:rPr lang="en-US" altLang="ja-JP" dirty="0"/>
              <a:t>8.41‐7.37=</a:t>
            </a:r>
            <a:r>
              <a:rPr lang="ja-JP" altLang="en-US" dirty="0"/>
              <a:t>約</a:t>
            </a:r>
            <a:r>
              <a:rPr lang="en-US" altLang="ja-JP" dirty="0"/>
              <a:t>1</a:t>
            </a:r>
            <a:r>
              <a:rPr lang="ja-JP" altLang="en-US" dirty="0"/>
              <a:t>時間の睡眠不足解消には</a:t>
            </a:r>
            <a:r>
              <a:rPr lang="en-US" altLang="ja-JP" dirty="0"/>
              <a:t>4</a:t>
            </a:r>
            <a:r>
              <a:rPr lang="ja-JP" altLang="en-US" dirty="0"/>
              <a:t>日かかったと解釈できる結果だ。</a:t>
            </a:r>
          </a:p>
        </p:txBody>
      </p:sp>
    </p:spTree>
    <p:extLst>
      <p:ext uri="{BB962C8B-B14F-4D97-AF65-F5344CB8AC3E}">
        <p14:creationId xmlns:p14="http://schemas.microsoft.com/office/powerpoint/2010/main" val="309430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D53EFE-6418-D896-9176-8D69E4077BFB}"/>
              </a:ext>
            </a:extLst>
          </p:cNvPr>
          <p:cNvSpPr>
            <a:spLocks noGrp="1"/>
          </p:cNvSpPr>
          <p:nvPr>
            <p:ph type="title"/>
          </p:nvPr>
        </p:nvSpPr>
        <p:spPr/>
        <p:txBody>
          <a:bodyPr/>
          <a:lstStyle/>
          <a:p>
            <a:r>
              <a:rPr lang="ja-JP" altLang="en-US" dirty="0"/>
              <a:t>必要な睡眠時間を知るヒント</a:t>
            </a:r>
          </a:p>
        </p:txBody>
      </p:sp>
      <p:sp>
        <p:nvSpPr>
          <p:cNvPr id="3" name="コンテンツ プレースホルダー 2">
            <a:extLst>
              <a:ext uri="{FF2B5EF4-FFF2-40B4-BE49-F238E27FC236}">
                <a16:creationId xmlns:a16="http://schemas.microsoft.com/office/drawing/2014/main" id="{FE919EE4-576C-806D-3705-DBDEF0666F40}"/>
              </a:ext>
            </a:extLst>
          </p:cNvPr>
          <p:cNvSpPr>
            <a:spLocks noGrp="1"/>
          </p:cNvSpPr>
          <p:nvPr>
            <p:ph idx="1"/>
          </p:nvPr>
        </p:nvSpPr>
        <p:spPr/>
        <p:txBody>
          <a:bodyPr/>
          <a:lstStyle/>
          <a:p>
            <a:r>
              <a:rPr lang="ja-JP" altLang="en-US" dirty="0"/>
              <a:t>以下の</a:t>
            </a:r>
            <a:r>
              <a:rPr lang="en-US" altLang="ja-JP" dirty="0"/>
              <a:t>3</a:t>
            </a:r>
            <a:r>
              <a:rPr lang="ja-JP" altLang="en-US" dirty="0"/>
              <a:t>点に当てはまったら、睡眠不足では？と考えて！</a:t>
            </a:r>
            <a:endParaRPr lang="en-US" altLang="ja-JP" dirty="0"/>
          </a:p>
          <a:p>
            <a:endParaRPr lang="en-US" altLang="ja-JP" dirty="0"/>
          </a:p>
          <a:p>
            <a:r>
              <a:rPr lang="ja-JP" altLang="en-US" dirty="0"/>
              <a:t>午前中に眠くなる</a:t>
            </a:r>
            <a:endParaRPr lang="en-US" altLang="ja-JP" dirty="0"/>
          </a:p>
          <a:p>
            <a:r>
              <a:rPr lang="ja-JP" altLang="en-US" dirty="0"/>
              <a:t>休みの日の朝寝坊がひどい</a:t>
            </a:r>
            <a:endParaRPr lang="en-US" altLang="ja-JP" dirty="0"/>
          </a:p>
          <a:p>
            <a:r>
              <a:rPr lang="ja-JP" altLang="en-US" dirty="0"/>
              <a:t>寝つきがすごくいい</a:t>
            </a:r>
          </a:p>
        </p:txBody>
      </p:sp>
    </p:spTree>
    <p:extLst>
      <p:ext uri="{BB962C8B-B14F-4D97-AF65-F5344CB8AC3E}">
        <p14:creationId xmlns:p14="http://schemas.microsoft.com/office/powerpoint/2010/main" val="5354106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101600"/>
            <a:ext cx="10363200" cy="1143000"/>
          </a:xfrm>
        </p:spPr>
        <p:txBody>
          <a:bodyPr/>
          <a:lstStyle/>
          <a:p>
            <a:r>
              <a:rPr kumimoji="1" lang="ja-JP" altLang="en-US" dirty="0"/>
              <a:t>本日の目次</a:t>
            </a:r>
          </a:p>
        </p:txBody>
      </p:sp>
      <p:sp>
        <p:nvSpPr>
          <p:cNvPr id="3" name="コンテンツ プレースホルダー 2"/>
          <p:cNvSpPr>
            <a:spLocks noGrp="1"/>
          </p:cNvSpPr>
          <p:nvPr>
            <p:ph idx="1"/>
          </p:nvPr>
        </p:nvSpPr>
        <p:spPr>
          <a:xfrm>
            <a:off x="914400" y="1070708"/>
            <a:ext cx="10363200" cy="5689600"/>
          </a:xfrm>
        </p:spPr>
        <p:txBody>
          <a:bodyPr/>
          <a:lstStyle/>
          <a:p>
            <a:r>
              <a:rPr lang="ja-JP" altLang="en-US" dirty="0"/>
              <a:t>情報・常識に惑わされるな</a:t>
            </a:r>
            <a:endParaRPr lang="en-US" altLang="ja-JP" dirty="0"/>
          </a:p>
          <a:p>
            <a:r>
              <a:rPr lang="ja-JP" altLang="en-US" dirty="0"/>
              <a:t>神山の外来を受診した高校生</a:t>
            </a:r>
            <a:endParaRPr lang="en-US" altLang="ja-JP" dirty="0"/>
          </a:p>
          <a:p>
            <a:r>
              <a:rPr lang="ja-JP" altLang="en-US" dirty="0"/>
              <a:t>生体時計</a:t>
            </a:r>
            <a:endParaRPr lang="en-US" altLang="ja-JP" dirty="0"/>
          </a:p>
          <a:p>
            <a:r>
              <a:rPr lang="ja-JP" altLang="en-US" dirty="0"/>
              <a:t>睡眠表</a:t>
            </a:r>
            <a:endParaRPr lang="en-US" altLang="ja-JP" dirty="0"/>
          </a:p>
          <a:p>
            <a:r>
              <a:rPr lang="ja-JP" altLang="en-US" dirty="0"/>
              <a:t>成長ホルモン、メラトニン、寝ないと太る</a:t>
            </a:r>
          </a:p>
          <a:p>
            <a:endParaRPr lang="en-US" altLang="ja-JP" dirty="0"/>
          </a:p>
        </p:txBody>
      </p:sp>
      <p:pic>
        <p:nvPicPr>
          <p:cNvPr id="4" name="Picture 10">
            <a:extLst>
              <a:ext uri="{FF2B5EF4-FFF2-40B4-BE49-F238E27FC236}">
                <a16:creationId xmlns:a16="http://schemas.microsoft.com/office/drawing/2014/main" id="{74F143FB-3FDC-E6E8-CA9B-30F79DCA7057}"/>
              </a:ext>
            </a:extLst>
          </p:cNvPr>
          <p:cNvPicPr>
            <a:picLocks noChangeAspect="1" noChangeArrowheads="1"/>
          </p:cNvPicPr>
          <p:nvPr/>
        </p:nvPicPr>
        <p:blipFill>
          <a:blip r:embed="rId2"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498796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29695-5858-4D53-D715-CBC850B3B2FA}"/>
              </a:ext>
            </a:extLst>
          </p:cNvPr>
          <p:cNvSpPr>
            <a:spLocks noGrp="1"/>
          </p:cNvSpPr>
          <p:nvPr>
            <p:ph type="title"/>
          </p:nvPr>
        </p:nvSpPr>
        <p:spPr/>
        <p:txBody>
          <a:bodyPr/>
          <a:lstStyle/>
          <a:p>
            <a:r>
              <a:rPr kumimoji="1" lang="ja-JP" altLang="en-US" dirty="0"/>
              <a:t>眠りに関わる７つの基本</a:t>
            </a:r>
            <a:r>
              <a:rPr kumimoji="1" lang="en-US" altLang="ja-JP" dirty="0"/>
              <a:t>1/2</a:t>
            </a:r>
            <a:endParaRPr kumimoji="1" lang="ja-JP" altLang="en-US" dirty="0"/>
          </a:p>
        </p:txBody>
      </p:sp>
      <p:sp>
        <p:nvSpPr>
          <p:cNvPr id="3" name="コンテンツ プレースホルダー 2">
            <a:extLst>
              <a:ext uri="{FF2B5EF4-FFF2-40B4-BE49-F238E27FC236}">
                <a16:creationId xmlns:a16="http://schemas.microsoft.com/office/drawing/2014/main" id="{8191880C-F3E1-B620-2EA9-8959E8D62069}"/>
              </a:ext>
            </a:extLst>
          </p:cNvPr>
          <p:cNvSpPr>
            <a:spLocks noGrp="1"/>
          </p:cNvSpPr>
          <p:nvPr>
            <p:ph idx="1"/>
          </p:nvPr>
        </p:nvSpPr>
        <p:spPr>
          <a:xfrm>
            <a:off x="357051" y="1825625"/>
            <a:ext cx="11547565" cy="4888684"/>
          </a:xfrm>
        </p:spPr>
        <p:txBody>
          <a:bodyPr>
            <a:normAutofit fontScale="92500" lnSpcReduction="20000"/>
          </a:bodyPr>
          <a:lstStyle/>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朝の光を浴びる</a:t>
            </a:r>
            <a:endPar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脳の視交叉上核にある生体時計の周期は地球の周期である</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24</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時間よりも若干長く、朝の光を浴びること（最低体温記録後の受光）で短くなり地球の周期</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24</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時間に合うようになります。</a:t>
            </a:r>
          </a:p>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昼間に活動する</a:t>
            </a:r>
            <a:endPar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①昼間の受光は夜間のメラトニン（眠りをもたらす</a:t>
            </a:r>
            <a:r>
              <a:rPr lang="ja-JP" altLang="en-US" sz="2200" kern="100" dirty="0">
                <a:effectLst/>
                <a:latin typeface="游明朝" panose="02020400000000000000" pitchFamily="18" charset="-128"/>
                <a:ea typeface="游明朝" panose="02020400000000000000" pitchFamily="18" charset="-128"/>
                <a:cs typeface="Times New Roman" panose="02020603050405020304" pitchFamily="18" charset="0"/>
              </a:rPr>
              <a:t>と考えられている</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物質で、起床後</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14</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16</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時間</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ja-JP" altLang="en-US" sz="22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後に暗くなると分泌が開始される）分泌を高めます。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②昼間の青い光は覚醒度を高めます。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③適度の活動は夜間の眠りに好影響をもたらします。</a:t>
            </a:r>
          </a:p>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夜は暗い環境で休む</a:t>
            </a:r>
            <a:endParaRPr lang="en-US"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endParaRPr>
          </a:p>
          <a:p>
            <a:pPr marL="742950" lvl="1" indent="-285750" algn="just">
              <a:buFont typeface="+mj-ea"/>
              <a:buAutoNum type="circleNumDbPlain"/>
            </a:pP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メラトニン分泌は夜でも明るいと抑えられてしまいます。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742950" lvl="1" indent="-285750" algn="just">
              <a:buFont typeface="+mj-ea"/>
              <a:buAutoNum type="circleNumDbPlain"/>
            </a:pP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夜の受光は、朝の光とは逆に生体時計の周期を伸ばして、眠りにくくなります。</a:t>
            </a:r>
            <a:endParaRPr lang="en-US"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457200" lvl="1" indent="0" algn="just">
              <a:buNone/>
            </a:pPr>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③夕日の橙色は、覚醒度を高めず、気持ちを穏やかにします。</a:t>
            </a:r>
          </a:p>
          <a:p>
            <a:pPr marL="0" lvl="0" indent="0" algn="just">
              <a:buClr>
                <a:srgbClr val="FF0000"/>
              </a:buClr>
              <a:buNone/>
            </a:pPr>
            <a:r>
              <a:rPr lang="ja-JP" altLang="ja-JP" sz="22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朝食を摂り夜食を避ける</a:t>
            </a:r>
            <a:endPar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200" kern="100" dirty="0">
                <a:effectLst/>
                <a:latin typeface="游明朝" panose="02020400000000000000" pitchFamily="18" charset="-128"/>
                <a:ea typeface="游明朝" panose="02020400000000000000" pitchFamily="18" charset="-128"/>
                <a:cs typeface="Times New Roman" panose="02020603050405020304" pitchFamily="18" charset="0"/>
              </a:rPr>
              <a:t>最新の時間栄養学では、生活リズムを整えるうえ朝食を摂り、夜遅い食事を避けることが大切と指摘されています。</a:t>
            </a:r>
          </a:p>
          <a:p>
            <a:endParaRPr kumimoji="1" lang="ja-JP" altLang="en-US" dirty="0"/>
          </a:p>
        </p:txBody>
      </p:sp>
    </p:spTree>
    <p:extLst>
      <p:ext uri="{BB962C8B-B14F-4D97-AF65-F5344CB8AC3E}">
        <p14:creationId xmlns:p14="http://schemas.microsoft.com/office/powerpoint/2010/main" val="1143998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229695-5858-4D53-D715-CBC850B3B2FA}"/>
              </a:ext>
            </a:extLst>
          </p:cNvPr>
          <p:cNvSpPr>
            <a:spLocks noGrp="1"/>
          </p:cNvSpPr>
          <p:nvPr>
            <p:ph type="title"/>
          </p:nvPr>
        </p:nvSpPr>
        <p:spPr/>
        <p:txBody>
          <a:bodyPr/>
          <a:lstStyle/>
          <a:p>
            <a:r>
              <a:rPr kumimoji="1" lang="ja-JP" altLang="en-US" dirty="0"/>
              <a:t>眠りに関わる７つの基本</a:t>
            </a:r>
            <a:r>
              <a:rPr lang="en-US" altLang="ja-JP" dirty="0"/>
              <a:t>2</a:t>
            </a:r>
            <a:r>
              <a:rPr kumimoji="1" lang="en-US" altLang="ja-JP" dirty="0"/>
              <a:t>/2</a:t>
            </a:r>
            <a:endParaRPr kumimoji="1" lang="ja-JP" altLang="en-US" dirty="0"/>
          </a:p>
        </p:txBody>
      </p:sp>
      <p:sp>
        <p:nvSpPr>
          <p:cNvPr id="3" name="コンテンツ プレースホルダー 2">
            <a:extLst>
              <a:ext uri="{FF2B5EF4-FFF2-40B4-BE49-F238E27FC236}">
                <a16:creationId xmlns:a16="http://schemas.microsoft.com/office/drawing/2014/main" id="{8191880C-F3E1-B620-2EA9-8959E8D62069}"/>
              </a:ext>
            </a:extLst>
          </p:cNvPr>
          <p:cNvSpPr>
            <a:spLocks noGrp="1"/>
          </p:cNvSpPr>
          <p:nvPr>
            <p:ph idx="1"/>
          </p:nvPr>
        </p:nvSpPr>
        <p:spPr>
          <a:xfrm>
            <a:off x="252548" y="1825624"/>
            <a:ext cx="11939451" cy="5032375"/>
          </a:xfrm>
        </p:spPr>
        <p:txBody>
          <a:bodyPr>
            <a:normAutofit lnSpcReduction="10000"/>
          </a:bodyPr>
          <a:lstStyle/>
          <a:p>
            <a:pPr marL="0" lvl="0" indent="0" algn="just">
              <a:buClr>
                <a:srgbClr val="FF0000"/>
              </a:buClr>
              <a:buNone/>
            </a:pPr>
            <a:r>
              <a:rPr lang="ja-JP" altLang="ja-JP" sz="20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規則的な排泄</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国際基準で便秘に該当する「排便が週</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回以下」の方は、「毎日排泄がある」方よりも就寝時刻は有意に遅く、平日の睡眠時間は有意に短い、という調査結果があります。</a:t>
            </a:r>
          </a:p>
          <a:p>
            <a:pPr marL="0" lvl="0" indent="0" algn="just">
              <a:buClr>
                <a:srgbClr val="FF0000"/>
              </a:buClr>
              <a:buNone/>
            </a:pPr>
            <a:r>
              <a:rPr lang="ja-JP" altLang="ja-JP" sz="20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眠りを阻害する嗜好品（カフェイン、アルコール、ニコチン）、過剰なメディア接触を避ける</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266700"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眠りを阻害する嗜好品は当然眠りによい影響を与えません。過剰なメディア接触が夜の眠りに与える悪影響は、</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①内容が刺激的だと、夜眠るときには活動を低下させる交感神経系を刺激してしまい眠りにく</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くなります。</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②メディア機器からの光刺激は３－①、３－②で説明した理由でメラトニン分泌を抑え、生体</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en-US" altLang="ja-JP" sz="20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時計の周期を伸ばして、眠りにくくしてしまいます。</a:t>
            </a:r>
            <a:endPar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38100" indent="0" algn="just">
              <a:buNone/>
            </a:pP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なお</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歳代のレンズの光透過性は、白内障と診断されていない</a:t>
            </a:r>
            <a:r>
              <a:rPr lang="en-US"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70</a:t>
            </a:r>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歳代よりも５倍近く高いことが報告されており、光の影響は若年者で大きいと考えられています。</a:t>
            </a:r>
          </a:p>
          <a:p>
            <a:pPr marL="0" lvl="0" indent="0" algn="just">
              <a:buClr>
                <a:srgbClr val="FF0000"/>
              </a:buClr>
              <a:buNone/>
            </a:pPr>
            <a:r>
              <a:rPr lang="ja-JP" altLang="ja-JP" sz="20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入眠儀式の尊重</a:t>
            </a:r>
            <a:endPar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2000" kern="100" dirty="0">
                <a:effectLst/>
                <a:latin typeface="游明朝" panose="02020400000000000000" pitchFamily="18" charset="-128"/>
                <a:ea typeface="游明朝" panose="02020400000000000000" pitchFamily="18" charset="-128"/>
                <a:cs typeface="Times New Roman" panose="02020603050405020304" pitchFamily="18" charset="0"/>
              </a:rPr>
              <a:t>寝る前に毎日決まったルーチンを行えるほど眠る環境が安全であることを確認することは大切です。</a:t>
            </a:r>
          </a:p>
          <a:p>
            <a:endParaRPr kumimoji="1" lang="ja-JP" altLang="en-US" dirty="0"/>
          </a:p>
        </p:txBody>
      </p:sp>
    </p:spTree>
    <p:extLst>
      <p:ext uri="{BB962C8B-B14F-4D97-AF65-F5344CB8AC3E}">
        <p14:creationId xmlns:p14="http://schemas.microsoft.com/office/powerpoint/2010/main" val="3447599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正方形/長方形 7"/>
          <p:cNvSpPr>
            <a:spLocks noChangeArrowheads="1"/>
          </p:cNvSpPr>
          <p:nvPr/>
        </p:nvSpPr>
        <p:spPr bwMode="auto">
          <a:xfrm>
            <a:off x="614594" y="909994"/>
            <a:ext cx="6622984" cy="1908215"/>
          </a:xfrm>
          <a:prstGeom prst="rect">
            <a:avLst/>
          </a:prstGeom>
          <a:noFill/>
          <a:ln w="9525">
            <a:noFill/>
            <a:miter lim="800000"/>
            <a:headEnd/>
            <a:tailEnd/>
          </a:ln>
        </p:spPr>
        <p:txBody>
          <a:bodyPr wrap="square">
            <a:spAutoFit/>
          </a:bodyPr>
          <a:lstStyle/>
          <a:p>
            <a:r>
              <a:rPr lang="ja-JP" altLang="en-US" sz="2700" b="1" dirty="0">
                <a:solidFill>
                  <a:srgbClr val="FF0000"/>
                </a:solidFill>
                <a:latin typeface="Times New Roman" pitchFamily="18" charset="0"/>
              </a:rPr>
              <a:t>ヒトは寝て食べて出して</a:t>
            </a:r>
            <a:r>
              <a:rPr lang="en-US" altLang="ja-JP" sz="2700" b="1" dirty="0">
                <a:solidFill>
                  <a:srgbClr val="FF0000"/>
                </a:solidFill>
                <a:latin typeface="Times New Roman" pitchFamily="18" charset="0"/>
              </a:rPr>
              <a:t>,</a:t>
            </a:r>
          </a:p>
          <a:p>
            <a:r>
              <a:rPr lang="ja-JP" altLang="en-US" sz="2700" b="1" dirty="0">
                <a:solidFill>
                  <a:srgbClr val="FF0000"/>
                </a:solidFill>
                <a:latin typeface="Times New Roman" pitchFamily="18" charset="0"/>
              </a:rPr>
              <a:t>初めて脳と身体がベストパフォーマンス</a:t>
            </a:r>
            <a:endParaRPr lang="en-US" altLang="ja-JP" sz="2700" b="1" dirty="0">
              <a:solidFill>
                <a:srgbClr val="FF0000"/>
              </a:solidFill>
              <a:latin typeface="Times New Roman" pitchFamily="18" charset="0"/>
            </a:endParaRPr>
          </a:p>
          <a:p>
            <a:r>
              <a:rPr lang="ja-JP" altLang="en-US" sz="2700" b="1" dirty="0">
                <a:solidFill>
                  <a:srgbClr val="FF0000"/>
                </a:solidFill>
                <a:latin typeface="Times New Roman" pitchFamily="18" charset="0"/>
              </a:rPr>
              <a:t>　　　　　　　　　　　　　　　となる昼行性の動物</a:t>
            </a:r>
            <a:endParaRPr lang="en-US" altLang="ja-JP" sz="2700" b="1" dirty="0">
              <a:solidFill>
                <a:srgbClr val="FF0000"/>
              </a:solidFill>
              <a:latin typeface="Times New Roman" pitchFamily="18" charset="0"/>
            </a:endParaRPr>
          </a:p>
          <a:p>
            <a:endParaRPr lang="en-US" altLang="ja-JP" sz="1000" dirty="0">
              <a:solidFill>
                <a:srgbClr val="000000"/>
              </a:solidFill>
              <a:latin typeface="Times New Roman" pitchFamily="18" charset="0"/>
            </a:endParaRPr>
          </a:p>
          <a:p>
            <a:r>
              <a:rPr lang="ja-JP" altLang="en-US" sz="2700" dirty="0">
                <a:solidFill>
                  <a:srgbClr val="000000"/>
                </a:solidFill>
                <a:latin typeface="Times New Roman" pitchFamily="18" charset="0"/>
              </a:rPr>
              <a:t>　　</a:t>
            </a:r>
            <a:endParaRPr lang="en-US" altLang="zh-TW" sz="1856" dirty="0">
              <a:solidFill>
                <a:srgbClr val="000000"/>
              </a:solidFill>
              <a:latin typeface="Times New Roman" pitchFamily="18" charset="0"/>
            </a:endParaRPr>
          </a:p>
        </p:txBody>
      </p:sp>
      <p:sp>
        <p:nvSpPr>
          <p:cNvPr id="1030" name="正方形/長方形 5"/>
          <p:cNvSpPr>
            <a:spLocks noChangeArrowheads="1"/>
          </p:cNvSpPr>
          <p:nvPr/>
        </p:nvSpPr>
        <p:spPr bwMode="auto">
          <a:xfrm>
            <a:off x="3926086" y="2818209"/>
            <a:ext cx="4339828" cy="663708"/>
          </a:xfrm>
          <a:prstGeom prst="rect">
            <a:avLst/>
          </a:prstGeom>
          <a:noFill/>
          <a:ln w="9525">
            <a:noFill/>
            <a:miter lim="800000"/>
            <a:headEnd/>
            <a:tailEnd/>
          </a:ln>
        </p:spPr>
        <p:txBody>
          <a:bodyPr>
            <a:spAutoFit/>
          </a:bodyPr>
          <a:lstStyle/>
          <a:p>
            <a:pPr eaLnBrk="1" hangingPunct="1"/>
            <a:endParaRPr lang="ja-JP" altLang="en-US" sz="3713">
              <a:solidFill>
                <a:srgbClr val="000000"/>
              </a:solidFill>
              <a:latin typeface="Times New Roman" pitchFamily="18" charset="0"/>
            </a:endParaRPr>
          </a:p>
        </p:txBody>
      </p:sp>
      <p:sp>
        <p:nvSpPr>
          <p:cNvPr id="3" name="テキスト ボックス 2">
            <a:extLst>
              <a:ext uri="{FF2B5EF4-FFF2-40B4-BE49-F238E27FC236}">
                <a16:creationId xmlns:a16="http://schemas.microsoft.com/office/drawing/2014/main" id="{9CD68AF0-F79B-BEC6-DA6D-CEE6D5B6650E}"/>
              </a:ext>
            </a:extLst>
          </p:cNvPr>
          <p:cNvSpPr txBox="1"/>
          <p:nvPr/>
        </p:nvSpPr>
        <p:spPr>
          <a:xfrm>
            <a:off x="190127" y="-141296"/>
            <a:ext cx="6097384" cy="923330"/>
          </a:xfrm>
          <a:prstGeom prst="rect">
            <a:avLst/>
          </a:prstGeom>
          <a:noFill/>
        </p:spPr>
        <p:txBody>
          <a:bodyPr wrap="square">
            <a:spAutoFit/>
          </a:bodyPr>
          <a:lstStyle/>
          <a:p>
            <a:r>
              <a:rPr lang="en-US" altLang="ja-JP" sz="5400" dirty="0"/>
              <a:t>Take Home Message</a:t>
            </a:r>
            <a:endParaRPr lang="ja-JP" altLang="en-US" sz="5400" dirty="0"/>
          </a:p>
        </p:txBody>
      </p:sp>
    </p:spTree>
    <p:extLst>
      <p:ext uri="{BB962C8B-B14F-4D97-AF65-F5344CB8AC3E}">
        <p14:creationId xmlns:p14="http://schemas.microsoft.com/office/powerpoint/2010/main" val="358548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タイトル 1"/>
          <p:cNvSpPr>
            <a:spLocks noGrp="1"/>
          </p:cNvSpPr>
          <p:nvPr>
            <p:ph type="title"/>
          </p:nvPr>
        </p:nvSpPr>
        <p:spPr>
          <a:xfrm>
            <a:off x="1466850" y="0"/>
            <a:ext cx="9258300" cy="857250"/>
          </a:xfrm>
        </p:spPr>
        <p:txBody>
          <a:bodyPr/>
          <a:lstStyle/>
          <a:p>
            <a:r>
              <a:rPr lang="ja-JP" altLang="en-US"/>
              <a:t>ウサギとカメ</a:t>
            </a:r>
          </a:p>
        </p:txBody>
      </p:sp>
      <p:sp>
        <p:nvSpPr>
          <p:cNvPr id="134147" name="コンテンツ プレースホルダ 2"/>
          <p:cNvSpPr>
            <a:spLocks noGrp="1"/>
          </p:cNvSpPr>
          <p:nvPr>
            <p:ph idx="1"/>
          </p:nvPr>
        </p:nvSpPr>
        <p:spPr>
          <a:xfrm>
            <a:off x="1631950" y="693739"/>
            <a:ext cx="9607550" cy="4319587"/>
          </a:xfrm>
        </p:spPr>
        <p:txBody>
          <a:bodyPr/>
          <a:lstStyle/>
          <a:p>
            <a:pPr>
              <a:defRPr/>
            </a:pPr>
            <a:r>
              <a:rPr lang="ja-JP" altLang="en-US" dirty="0"/>
              <a:t>カメはたゆまない努力を惜しまなかったので勝った。</a:t>
            </a:r>
            <a:endParaRPr lang="en-US" altLang="ja-JP" dirty="0"/>
          </a:p>
          <a:p>
            <a:pPr>
              <a:buFontTx/>
              <a:buNone/>
              <a:defRPr/>
            </a:pPr>
            <a:r>
              <a:rPr lang="ja-JP" altLang="en-US" dirty="0"/>
              <a:t>　→　勤勉のすすめ</a:t>
            </a:r>
            <a:endParaRPr lang="en-US" altLang="ja-JP" dirty="0"/>
          </a:p>
          <a:p>
            <a:pPr>
              <a:defRPr/>
            </a:pPr>
            <a:r>
              <a:rPr lang="ja-JP" altLang="en-US" dirty="0"/>
              <a:t>ウサギは油断し、怠けて、居眠りをしたから負けた。</a:t>
            </a:r>
            <a:endParaRPr lang="en-US" altLang="ja-JP" dirty="0"/>
          </a:p>
          <a:p>
            <a:pPr>
              <a:buFontTx/>
              <a:buNone/>
              <a:defRPr/>
            </a:pPr>
            <a:r>
              <a:rPr lang="ja-JP" altLang="en-US" dirty="0"/>
              <a:t>　→　油断大敵、</a:t>
            </a:r>
            <a:r>
              <a:rPr lang="ja-JP" altLang="en-US" dirty="0">
                <a:solidFill>
                  <a:srgbClr val="FF0000"/>
                </a:solidFill>
              </a:rPr>
              <a:t>居眠りは怠け！？</a:t>
            </a:r>
            <a:endParaRPr lang="en-US" altLang="ja-JP" dirty="0">
              <a:solidFill>
                <a:srgbClr val="FF0000"/>
              </a:solidFill>
            </a:endParaRPr>
          </a:p>
          <a:p>
            <a:pPr>
              <a:buFontTx/>
              <a:buNone/>
              <a:defRPr/>
            </a:pPr>
            <a:endParaRPr lang="en-US" altLang="ja-JP" sz="700" dirty="0">
              <a:solidFill>
                <a:srgbClr val="FF0000"/>
              </a:solidFill>
            </a:endParaRPr>
          </a:p>
          <a:p>
            <a:pPr>
              <a:buFontTx/>
              <a:buNone/>
              <a:defRPr/>
            </a:pPr>
            <a:r>
              <a:rPr lang="ja-JP" altLang="en-US" sz="2000" b="1" dirty="0"/>
              <a:t>余談ですが亀は爬虫類、変温動物で、基本的に昼行性。兎は夜行性です。</a:t>
            </a:r>
            <a:endParaRPr lang="en-US" altLang="ja-JP" sz="2000" b="1" dirty="0"/>
          </a:p>
          <a:p>
            <a:pPr>
              <a:buFontTx/>
              <a:buNone/>
              <a:defRPr/>
            </a:pPr>
            <a:r>
              <a:rPr lang="ja-JP" altLang="en-US" sz="2000" b="1" dirty="0"/>
              <a:t>　　　　</a:t>
            </a:r>
            <a:r>
              <a:rPr lang="ja-JP" altLang="en-US" sz="2000" b="1" dirty="0" err="1"/>
              <a:t>うさぎうさぎ</a:t>
            </a:r>
            <a:r>
              <a:rPr lang="ja-JP" altLang="en-US" sz="2000" b="1" dirty="0"/>
              <a:t>なにみてはねる、じゅうごやおつきさんみてはねる</a:t>
            </a:r>
            <a:endParaRPr lang="en-US" altLang="ja-JP" sz="2000" b="1" dirty="0"/>
          </a:p>
          <a:p>
            <a:pPr>
              <a:buFontTx/>
              <a:buNone/>
              <a:defRPr/>
            </a:pPr>
            <a:r>
              <a:rPr lang="ja-JP" altLang="en-US" sz="2000" b="1" dirty="0"/>
              <a:t>　　ですから昼間の競争は亀に有利で、夜の競争は兎に有利では？</a:t>
            </a:r>
            <a:endParaRPr lang="en-US" altLang="ja-JP" sz="2000" b="1" dirty="0"/>
          </a:p>
          <a:p>
            <a:pPr>
              <a:buFontTx/>
              <a:buNone/>
              <a:defRPr/>
            </a:pPr>
            <a:r>
              <a:rPr lang="ja-JP" altLang="en-US" sz="2000" b="1" dirty="0"/>
              <a:t>「ウサギが夜行性であることを知って、戦いを昼間に持ち込んだ亀の作戦勝ち」という見方は？</a:t>
            </a:r>
            <a:endParaRPr lang="en-US" altLang="ja-JP" sz="2000" b="1" dirty="0"/>
          </a:p>
          <a:p>
            <a:pPr marL="0" indent="0">
              <a:buNone/>
              <a:defRPr/>
            </a:pPr>
            <a:endParaRPr lang="ja-JP" altLang="en-US" dirty="0"/>
          </a:p>
        </p:txBody>
      </p:sp>
      <p:sp>
        <p:nvSpPr>
          <p:cNvPr id="2" name="正方形/長方形 1"/>
          <p:cNvSpPr>
            <a:spLocks noChangeArrowheads="1"/>
          </p:cNvSpPr>
          <p:nvPr/>
        </p:nvSpPr>
        <p:spPr bwMode="auto">
          <a:xfrm>
            <a:off x="2145224" y="4737569"/>
            <a:ext cx="699742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b="1">
                <a:solidFill>
                  <a:srgbClr val="FF0000"/>
                </a:solidFill>
                <a:latin typeface="Arial" panose="020B0604020202020204" pitchFamily="34" charset="0"/>
                <a:ea typeface="ＭＳ Ｐゴシック" panose="020B0600070205080204" pitchFamily="50" charset="-128"/>
              </a:defRPr>
            </a:lvl1pPr>
            <a:lvl2pPr marL="742950" indent="-285750">
              <a:defRPr kumimoji="1" b="1">
                <a:solidFill>
                  <a:srgbClr val="FF0000"/>
                </a:solidFill>
                <a:latin typeface="Arial" panose="020B0604020202020204" pitchFamily="34" charset="0"/>
                <a:ea typeface="ＭＳ Ｐゴシック" panose="020B0600070205080204" pitchFamily="50" charset="-128"/>
              </a:defRPr>
            </a:lvl2pPr>
            <a:lvl3pPr marL="1143000" indent="-228600">
              <a:defRPr kumimoji="1" b="1">
                <a:solidFill>
                  <a:srgbClr val="FF0000"/>
                </a:solidFill>
                <a:latin typeface="Arial" panose="020B0604020202020204" pitchFamily="34" charset="0"/>
                <a:ea typeface="ＭＳ Ｐゴシック" panose="020B0600070205080204" pitchFamily="50" charset="-128"/>
              </a:defRPr>
            </a:lvl3pPr>
            <a:lvl4pPr marL="1600200" indent="-228600">
              <a:defRPr kumimoji="1" b="1">
                <a:solidFill>
                  <a:srgbClr val="FF0000"/>
                </a:solidFill>
                <a:latin typeface="Arial" panose="020B0604020202020204" pitchFamily="34" charset="0"/>
                <a:ea typeface="ＭＳ Ｐゴシック" panose="020B0600070205080204" pitchFamily="50" charset="-128"/>
              </a:defRPr>
            </a:lvl4pPr>
            <a:lvl5pPr marL="2057400" indent="-228600">
              <a:defRPr kumimoji="1" b="1">
                <a:solidFill>
                  <a:srgbClr val="FF0000"/>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b="1">
                <a:solidFill>
                  <a:srgbClr val="FF0000"/>
                </a:solidFill>
                <a:latin typeface="Arial" panose="020B0604020202020204" pitchFamily="34" charset="0"/>
                <a:ea typeface="ＭＳ Ｐゴシック" panose="020B0600070205080204" pitchFamily="50" charset="-128"/>
              </a:defRPr>
            </a:lvl9pPr>
          </a:lstStyle>
          <a:p>
            <a:pPr algn="ctr" eaLnBrk="1" hangingPunct="1"/>
            <a:r>
              <a:rPr lang="ja-JP" altLang="en-US" sz="2400" dirty="0"/>
              <a:t>情報収集に長けたカメが勝利した。</a:t>
            </a:r>
            <a:endParaRPr lang="en-US" altLang="ja-JP" sz="2400" dirty="0"/>
          </a:p>
          <a:p>
            <a:pPr algn="ctr" eaLnBrk="1" hangingPunct="1"/>
            <a:r>
              <a:rPr lang="ja-JP" altLang="en-US" sz="2400" dirty="0"/>
              <a:t>「孫子の教え；彼を知り己を知れば百戦殆うからず。」</a:t>
            </a:r>
            <a:endParaRPr lang="en-US" altLang="ja-JP" sz="2400" dirty="0"/>
          </a:p>
          <a:p>
            <a:pPr algn="ctr" eaLnBrk="1" hangingPunct="1"/>
            <a:r>
              <a:rPr lang="ja-JP" altLang="en-US" sz="2400" dirty="0"/>
              <a:t>は情報収集の重要性を指摘。　</a:t>
            </a:r>
            <a:endParaRPr lang="en-US" altLang="ja-JP" sz="2400" dirty="0"/>
          </a:p>
          <a:p>
            <a:pPr algn="ctr" eaLnBrk="1" hangingPunct="1"/>
            <a:r>
              <a:rPr lang="ja-JP" altLang="en-US" sz="2400" dirty="0"/>
              <a:t>「ウサギとカメ」から学ぶべき教訓は、</a:t>
            </a:r>
            <a:endParaRPr lang="en-US" altLang="ja-JP" sz="2400" dirty="0"/>
          </a:p>
          <a:p>
            <a:pPr algn="ctr" eaLnBrk="1" hangingPunct="1"/>
            <a:r>
              <a:rPr lang="ja-JP" altLang="en-US" sz="2400" dirty="0">
                <a:solidFill>
                  <a:srgbClr val="0070C0"/>
                </a:solidFill>
              </a:rPr>
              <a:t>情報収集能力が重要</a:t>
            </a:r>
            <a:r>
              <a:rPr lang="ja-JP" altLang="en-US" sz="2400" dirty="0"/>
              <a:t>（勝敗を左右）。　</a:t>
            </a:r>
          </a:p>
        </p:txBody>
      </p:sp>
      <p:sp>
        <p:nvSpPr>
          <p:cNvPr id="3" name="乗算記号 2"/>
          <p:cNvSpPr/>
          <p:nvPr/>
        </p:nvSpPr>
        <p:spPr bwMode="auto">
          <a:xfrm>
            <a:off x="9480550" y="2565400"/>
            <a:ext cx="914400" cy="914400"/>
          </a:xfrm>
          <a:prstGeom prst="mathMultiply">
            <a:avLst/>
          </a:prstGeom>
          <a:noFill/>
          <a:ln w="9525" cap="flat" cmpd="sng" algn="ctr">
            <a:noFill/>
            <a:prstDash val="solid"/>
            <a:round/>
            <a:headEnd type="none" w="med" len="med"/>
            <a:tailEnd type="none" w="med" len="med"/>
          </a:ln>
          <a:effectLst/>
        </p:spPr>
        <p:txBody>
          <a:bodyPr anchor="ctr"/>
          <a:lstStyle/>
          <a:p>
            <a:pPr algn="ctr" eaLnBrk="1" hangingPunct="1">
              <a:defRPr/>
            </a:pPr>
            <a:endParaRPr lang="ja-JP" altLang="en-US">
              <a:latin typeface="Arial" charset="0"/>
            </a:endParaRPr>
          </a:p>
        </p:txBody>
      </p:sp>
      <p:sp>
        <p:nvSpPr>
          <p:cNvPr id="4" name="乗算記号 3"/>
          <p:cNvSpPr/>
          <p:nvPr/>
        </p:nvSpPr>
        <p:spPr bwMode="auto">
          <a:xfrm>
            <a:off x="3792538" y="1268414"/>
            <a:ext cx="2735262" cy="1982787"/>
          </a:xfrm>
          <a:prstGeom prst="mathMultiply">
            <a:avLst/>
          </a:prstGeom>
          <a:solidFill>
            <a:schemeClr val="tx1"/>
          </a:solidFill>
          <a:ln w="9525" cap="flat" cmpd="sng" algn="ctr">
            <a:noFill/>
            <a:prstDash val="solid"/>
            <a:round/>
            <a:headEnd type="none" w="med" len="med"/>
            <a:tailEnd type="none" w="med" len="med"/>
          </a:ln>
          <a:effectLst/>
        </p:spPr>
        <p:txBody>
          <a:bodyPr anchor="ctr"/>
          <a:lstStyle/>
          <a:p>
            <a:pPr algn="ctr" eaLnBrk="1" hangingPunct="1">
              <a:defRPr/>
            </a:pPr>
            <a:endParaRPr lang="ja-JP" altLang="en-US">
              <a:latin typeface="Arial" charset="0"/>
            </a:endParaRPr>
          </a:p>
        </p:txBody>
      </p:sp>
    </p:spTree>
    <p:extLst>
      <p:ext uri="{BB962C8B-B14F-4D97-AF65-F5344CB8AC3E}">
        <p14:creationId xmlns:p14="http://schemas.microsoft.com/office/powerpoint/2010/main" val="2329130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47">
                                            <p:txEl>
                                              <p:pRg st="5" end="5"/>
                                            </p:txEl>
                                          </p:spTgt>
                                        </p:tgtEl>
                                        <p:attrNameLst>
                                          <p:attrName>style.visibility</p:attrName>
                                        </p:attrNameLst>
                                      </p:cBhvr>
                                      <p:to>
                                        <p:strVal val="visible"/>
                                      </p:to>
                                    </p:set>
                                    <p:anim calcmode="lin" valueType="num">
                                      <p:cBhvr additive="base">
                                        <p:cTn id="7" dur="500" fill="hold"/>
                                        <p:tgtEl>
                                          <p:spTgt spid="134147">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4147">
                                            <p:txEl>
                                              <p:pRg st="6" end="6"/>
                                            </p:txEl>
                                          </p:spTgt>
                                        </p:tgtEl>
                                        <p:attrNameLst>
                                          <p:attrName>style.visibility</p:attrName>
                                        </p:attrNameLst>
                                      </p:cBhvr>
                                      <p:to>
                                        <p:strVal val="visible"/>
                                      </p:to>
                                    </p:set>
                                    <p:anim calcmode="lin" valueType="num">
                                      <p:cBhvr additive="base">
                                        <p:cTn id="13" dur="500" fill="hold"/>
                                        <p:tgtEl>
                                          <p:spTgt spid="13414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4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4147">
                                            <p:txEl>
                                              <p:pRg st="7" end="7"/>
                                            </p:txEl>
                                          </p:spTgt>
                                        </p:tgtEl>
                                        <p:attrNameLst>
                                          <p:attrName>style.visibility</p:attrName>
                                        </p:attrNameLst>
                                      </p:cBhvr>
                                      <p:to>
                                        <p:strVal val="visible"/>
                                      </p:to>
                                    </p:set>
                                    <p:anim calcmode="lin" valueType="num">
                                      <p:cBhvr additive="base">
                                        <p:cTn id="19" dur="500" fill="hold"/>
                                        <p:tgtEl>
                                          <p:spTgt spid="134147">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4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4147">
                                            <p:txEl>
                                              <p:pRg st="8" end="8"/>
                                            </p:txEl>
                                          </p:spTgt>
                                        </p:tgtEl>
                                        <p:attrNameLst>
                                          <p:attrName>style.visibility</p:attrName>
                                        </p:attrNameLst>
                                      </p:cBhvr>
                                      <p:to>
                                        <p:strVal val="visible"/>
                                      </p:to>
                                    </p:set>
                                    <p:anim calcmode="lin" valueType="num">
                                      <p:cBhvr additive="base">
                                        <p:cTn id="25" dur="500" fill="hold"/>
                                        <p:tgtEl>
                                          <p:spTgt spid="134147">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4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101600"/>
            <a:ext cx="10363200" cy="1143000"/>
          </a:xfrm>
        </p:spPr>
        <p:txBody>
          <a:bodyPr/>
          <a:lstStyle/>
          <a:p>
            <a:r>
              <a:rPr kumimoji="1" lang="ja-JP" altLang="en-US" dirty="0"/>
              <a:t>本日の目次</a:t>
            </a:r>
          </a:p>
        </p:txBody>
      </p:sp>
      <p:sp>
        <p:nvSpPr>
          <p:cNvPr id="3" name="コンテンツ プレースホルダー 2"/>
          <p:cNvSpPr>
            <a:spLocks noGrp="1"/>
          </p:cNvSpPr>
          <p:nvPr>
            <p:ph idx="1"/>
          </p:nvPr>
        </p:nvSpPr>
        <p:spPr>
          <a:xfrm>
            <a:off x="914400" y="1070708"/>
            <a:ext cx="10363200" cy="5689600"/>
          </a:xfrm>
        </p:spPr>
        <p:txBody>
          <a:bodyPr/>
          <a:lstStyle/>
          <a:p>
            <a:r>
              <a:rPr lang="ja-JP" altLang="en-US" dirty="0"/>
              <a:t>情報・常識に惑わされるな</a:t>
            </a:r>
            <a:endParaRPr lang="en-US" altLang="ja-JP" dirty="0"/>
          </a:p>
          <a:p>
            <a:r>
              <a:rPr lang="ja-JP" altLang="en-US" dirty="0"/>
              <a:t>神山の外来を受診した高校生</a:t>
            </a:r>
            <a:endParaRPr lang="en-US" altLang="ja-JP" dirty="0"/>
          </a:p>
          <a:p>
            <a:r>
              <a:rPr lang="ja-JP" altLang="en-US" dirty="0"/>
              <a:t>生体時計</a:t>
            </a:r>
            <a:endParaRPr lang="en-US" altLang="ja-JP" dirty="0"/>
          </a:p>
          <a:p>
            <a:r>
              <a:rPr lang="ja-JP" altLang="en-US" dirty="0"/>
              <a:t>睡眠表</a:t>
            </a:r>
            <a:endParaRPr lang="en-US" altLang="ja-JP" dirty="0"/>
          </a:p>
          <a:p>
            <a:r>
              <a:rPr lang="ja-JP" altLang="en-US" dirty="0"/>
              <a:t>成長ホルモン、メラトニン、寝ないと太る</a:t>
            </a:r>
            <a:endParaRPr lang="en-US" altLang="ja-JP" dirty="0"/>
          </a:p>
        </p:txBody>
      </p:sp>
      <p:pic>
        <p:nvPicPr>
          <p:cNvPr id="4" name="Picture 10">
            <a:extLst>
              <a:ext uri="{FF2B5EF4-FFF2-40B4-BE49-F238E27FC236}">
                <a16:creationId xmlns:a16="http://schemas.microsoft.com/office/drawing/2014/main" id="{74F143FB-3FDC-E6E8-CA9B-30F79DCA7057}"/>
              </a:ext>
            </a:extLst>
          </p:cNvPr>
          <p:cNvPicPr>
            <a:picLocks noChangeAspect="1" noChangeArrowheads="1"/>
          </p:cNvPicPr>
          <p:nvPr/>
        </p:nvPicPr>
        <p:blipFill>
          <a:blip r:embed="rId2"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1775128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F47D25-0089-C7D8-7936-32A7D737D9D1}"/>
              </a:ext>
            </a:extLst>
          </p:cNvPr>
          <p:cNvSpPr>
            <a:spLocks noGrp="1"/>
          </p:cNvSpPr>
          <p:nvPr>
            <p:ph type="title"/>
          </p:nvPr>
        </p:nvSpPr>
        <p:spPr/>
        <p:txBody>
          <a:bodyPr/>
          <a:lstStyle/>
          <a:p>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高校</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a:t>
            </a: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年生</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17</a:t>
            </a: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歳男性</a:t>
            </a:r>
            <a:endParaRPr lang="ja-JP" altLang="en-US" dirty="0"/>
          </a:p>
        </p:txBody>
      </p:sp>
      <p:sp>
        <p:nvSpPr>
          <p:cNvPr id="3" name="コンテンツ プレースホルダー 2">
            <a:extLst>
              <a:ext uri="{FF2B5EF4-FFF2-40B4-BE49-F238E27FC236}">
                <a16:creationId xmlns:a16="http://schemas.microsoft.com/office/drawing/2014/main" id="{63408D68-28BA-6449-B779-62371C449F5F}"/>
              </a:ext>
            </a:extLst>
          </p:cNvPr>
          <p:cNvSpPr>
            <a:spLocks noGrp="1"/>
          </p:cNvSpPr>
          <p:nvPr>
            <p:ph idx="1"/>
          </p:nvPr>
        </p:nvSpPr>
        <p:spPr>
          <a:xfrm>
            <a:off x="838200" y="1527002"/>
            <a:ext cx="10515600" cy="4965873"/>
          </a:xfrm>
        </p:spPr>
        <p:txBody>
          <a:bodyPr>
            <a:normAutofit/>
          </a:bodyPr>
          <a:lstStyle/>
          <a:p>
            <a:pPr algn="just">
              <a:lnSpc>
                <a:spcPct val="10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主訴：授業中の居眠り。</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0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既往歴：特記すべきことなし。身体所見：異常なし。</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0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現病歴：中学</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年の</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月からきっかけなく授業中に寝るようになった。最近増悪、教師にすすめられての受診。中</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のころは通塾週</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回（</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時）、就寝は週末も</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2245</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、起床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時。土日</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時起床。</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0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初診時は起床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時、朝食摂取、電車通学で学校到着</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9</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時前。帰宅</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時半。塾は金曜</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19</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時。火木</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18</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時半。土日のどちらか（</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17</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21</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時半）はバイト（接客の立ち仕事）。土日の起床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10</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時。就寝金曜</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時半、土曜</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時、他は</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0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大笑いでの脱力なし。</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0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睡眠表を書きながら睡眠時間を増やしては、と提案。</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00000"/>
              </a:lnSpc>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週後、睡眠開始時レム睡眠期なし。入眠目標</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時に設定。</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週後、授業中眠くなるがノートは取れる余裕ができた。</a:t>
            </a:r>
            <a:r>
              <a:rPr lang="ja-JP" altLang="ja-JP" sz="1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インフルエンザに罹患、睡眠時間を多くとった</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。「眠りがたまったかな？」。</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週後、就寝</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22</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23</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時、起床</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時。授業中の居眠り改善。</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00000"/>
              </a:lnSpc>
            </a:pPr>
            <a:r>
              <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インフルエンザ罹患時に睡眠時間増の効果を実感、投薬なく就床時刻前倒しができ、症状を改善できた。</a:t>
            </a:r>
          </a:p>
        </p:txBody>
      </p:sp>
    </p:spTree>
    <p:extLst>
      <p:ext uri="{BB962C8B-B14F-4D97-AF65-F5344CB8AC3E}">
        <p14:creationId xmlns:p14="http://schemas.microsoft.com/office/powerpoint/2010/main" val="33510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F47D25-0089-C7D8-7936-32A7D737D9D1}"/>
              </a:ext>
            </a:extLst>
          </p:cNvPr>
          <p:cNvSpPr>
            <a:spLocks noGrp="1"/>
          </p:cNvSpPr>
          <p:nvPr>
            <p:ph type="title"/>
          </p:nvPr>
        </p:nvSpPr>
        <p:spPr/>
        <p:txBody>
          <a:bodyPr/>
          <a:lstStyle/>
          <a:p>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高校</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a:t>
            </a: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年生</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18</a:t>
            </a: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歳女性</a:t>
            </a:r>
            <a:endParaRPr lang="ja-JP" altLang="en-US" dirty="0"/>
          </a:p>
        </p:txBody>
      </p:sp>
      <p:sp>
        <p:nvSpPr>
          <p:cNvPr id="3" name="コンテンツ プレースホルダー 2">
            <a:extLst>
              <a:ext uri="{FF2B5EF4-FFF2-40B4-BE49-F238E27FC236}">
                <a16:creationId xmlns:a16="http://schemas.microsoft.com/office/drawing/2014/main" id="{63408D68-28BA-6449-B779-62371C449F5F}"/>
              </a:ext>
            </a:extLst>
          </p:cNvPr>
          <p:cNvSpPr>
            <a:spLocks noGrp="1"/>
          </p:cNvSpPr>
          <p:nvPr>
            <p:ph idx="1"/>
          </p:nvPr>
        </p:nvSpPr>
        <p:spPr>
          <a:xfrm>
            <a:off x="838200" y="1825624"/>
            <a:ext cx="10515600" cy="5032375"/>
          </a:xfrm>
        </p:spPr>
        <p:txBody>
          <a:bodyPr>
            <a:normAutofit fontScale="55000" lnSpcReduction="20000"/>
          </a:bodyPr>
          <a:lstStyle/>
          <a:p>
            <a:pPr algn="just">
              <a:lnSpc>
                <a:spcPct val="120000"/>
              </a:lnSpc>
            </a:pP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主訴：昼間の眠気。</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20000"/>
              </a:lnSpc>
            </a:pP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既往歴：特記すべきことなし。身体所見：異常なし。</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20000"/>
              </a:lnSpc>
            </a:pPr>
            <a:r>
              <a:rPr lang="ja-JP" altLang="ja-JP" kern="100" dirty="0">
                <a:latin typeface="游明朝" panose="02020400000000000000" pitchFamily="18" charset="-128"/>
                <a:ea typeface="游明朝" panose="02020400000000000000" pitchFamily="18" charset="-128"/>
                <a:cs typeface="Times New Roman" panose="02020603050405020304" pitchFamily="18" charset="0"/>
              </a:rPr>
              <a:t>現病歴：小学校高学年から通塾、そのころから授業中の眠気はあった。</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中学時代以降から授業中の眠気が悪化、高校になって疲れも取れなくなった。受験生なので集中したい、と受診。</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20000"/>
              </a:lnSpc>
            </a:pP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高校</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年の</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学期の</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日は、起床</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時前。朝食を摂って、家を出るのは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7</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時半。電車通学</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時間。学校到着</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時半。授業は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15</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時半迄。その後連日塾</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時まで。帰宅は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時半。その後夕飯、入浴で、就寝は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時過ぎ。寝てしまう授業は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5</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6</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時間目。金土も就寝時刻は同じだが、土日の起床は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時。土日の塾は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9</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19</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あるいは</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20000"/>
              </a:lnSpc>
            </a:pP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大笑いでの脱力経験なし。</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ただし</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自転車を漕いでいて寝てしまい、ゴミ置き場に突っ込んだ経験</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1</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回。</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20000"/>
              </a:lnSpc>
            </a:pP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まずは睡眠表記載しながら睡眠時間を増やしては、と提案。</a:t>
            </a:r>
            <a:r>
              <a:rPr lang="ja-JP" altLang="ja-JP" sz="2800" b="1" kern="100" dirty="0">
                <a:solidFill>
                  <a:srgbClr val="FF0000"/>
                </a:solidFill>
                <a:effectLst/>
                <a:latin typeface="游明朝" panose="02020400000000000000" pitchFamily="18" charset="-128"/>
                <a:ea typeface="游明朝" panose="02020400000000000000" pitchFamily="18" charset="-128"/>
                <a:cs typeface="Times New Roman" panose="02020603050405020304" pitchFamily="18" charset="0"/>
              </a:rPr>
              <a:t>夕食摂取時刻を早めることも大切</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、とも伝えた。</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20000"/>
              </a:lnSpc>
            </a:pP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週後の外来。夕飯を塾前にした。眠気はあまり変わらない。睡眠負債解消には思いのほか時間がかかることを説明。さらに</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週後、</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時前に寝るとすっきりするので</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0</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時前に寝るようにします、と宣言してくれた。</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か月後。塾を整理、土日には以前は８時だった起床時刻を</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8</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時半にしてずいぶん楽になった、とのことだった。</a:t>
            </a:r>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20000"/>
              </a:lnSpc>
            </a:pP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睡眠表を見ながら意見交換ををし、必要な睡眠時間は週に</a:t>
            </a:r>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50</a:t>
            </a:r>
            <a:r>
              <a:rPr lang="ja-JP"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時間以上であることを理解、投薬なく改善した。</a:t>
            </a:r>
          </a:p>
          <a:p>
            <a:endParaRPr lang="ja-JP" altLang="en-US" dirty="0"/>
          </a:p>
        </p:txBody>
      </p:sp>
    </p:spTree>
    <p:extLst>
      <p:ext uri="{BB962C8B-B14F-4D97-AF65-F5344CB8AC3E}">
        <p14:creationId xmlns:p14="http://schemas.microsoft.com/office/powerpoint/2010/main" val="251793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101600"/>
            <a:ext cx="10363200" cy="1143000"/>
          </a:xfrm>
        </p:spPr>
        <p:txBody>
          <a:bodyPr/>
          <a:lstStyle/>
          <a:p>
            <a:r>
              <a:rPr kumimoji="1" lang="ja-JP" altLang="en-US" dirty="0"/>
              <a:t>本日の目次</a:t>
            </a:r>
          </a:p>
        </p:txBody>
      </p:sp>
      <p:sp>
        <p:nvSpPr>
          <p:cNvPr id="3" name="コンテンツ プレースホルダー 2"/>
          <p:cNvSpPr>
            <a:spLocks noGrp="1"/>
          </p:cNvSpPr>
          <p:nvPr>
            <p:ph idx="1"/>
          </p:nvPr>
        </p:nvSpPr>
        <p:spPr>
          <a:xfrm>
            <a:off x="914400" y="1070708"/>
            <a:ext cx="10363200" cy="5689600"/>
          </a:xfrm>
        </p:spPr>
        <p:txBody>
          <a:bodyPr/>
          <a:lstStyle/>
          <a:p>
            <a:r>
              <a:rPr lang="ja-JP" altLang="en-US" dirty="0"/>
              <a:t>情報・常識に惑わされるな</a:t>
            </a:r>
            <a:endParaRPr lang="en-US" altLang="ja-JP" dirty="0"/>
          </a:p>
          <a:p>
            <a:r>
              <a:rPr lang="ja-JP" altLang="en-US" dirty="0"/>
              <a:t>神山の外来を受診した高校生</a:t>
            </a:r>
            <a:endParaRPr lang="en-US" altLang="ja-JP" dirty="0"/>
          </a:p>
          <a:p>
            <a:r>
              <a:rPr lang="ja-JP" altLang="en-US" dirty="0"/>
              <a:t>生体時計</a:t>
            </a:r>
            <a:endParaRPr lang="en-US" altLang="ja-JP" dirty="0"/>
          </a:p>
          <a:p>
            <a:r>
              <a:rPr lang="ja-JP" altLang="en-US" dirty="0"/>
              <a:t>睡眠表</a:t>
            </a:r>
            <a:endParaRPr lang="en-US" altLang="ja-JP" dirty="0"/>
          </a:p>
          <a:p>
            <a:r>
              <a:rPr lang="ja-JP" altLang="en-US" dirty="0"/>
              <a:t>成長ホルモン、メラトニン、寝ないと太る</a:t>
            </a:r>
          </a:p>
          <a:p>
            <a:endParaRPr lang="en-US" altLang="ja-JP" dirty="0"/>
          </a:p>
        </p:txBody>
      </p:sp>
      <p:pic>
        <p:nvPicPr>
          <p:cNvPr id="4" name="Picture 10">
            <a:extLst>
              <a:ext uri="{FF2B5EF4-FFF2-40B4-BE49-F238E27FC236}">
                <a16:creationId xmlns:a16="http://schemas.microsoft.com/office/drawing/2014/main" id="{74F143FB-3FDC-E6E8-CA9B-30F79DCA7057}"/>
              </a:ext>
            </a:extLst>
          </p:cNvPr>
          <p:cNvPicPr>
            <a:picLocks noChangeAspect="1" noChangeArrowheads="1"/>
          </p:cNvPicPr>
          <p:nvPr/>
        </p:nvPicPr>
        <p:blipFill>
          <a:blip r:embed="rId2" cstate="print"/>
          <a:srcRect/>
          <a:stretch>
            <a:fillRect/>
          </a:stretch>
        </p:blipFill>
        <p:spPr bwMode="auto">
          <a:xfrm>
            <a:off x="10409835" y="13788"/>
            <a:ext cx="1782165" cy="1009759"/>
          </a:xfrm>
          <a:prstGeom prst="rect">
            <a:avLst/>
          </a:prstGeom>
          <a:noFill/>
          <a:ln w="9525">
            <a:noFill/>
            <a:miter lim="800000"/>
            <a:headEnd/>
            <a:tailEnd/>
          </a:ln>
        </p:spPr>
      </p:pic>
    </p:spTree>
    <p:extLst>
      <p:ext uri="{BB962C8B-B14F-4D97-AF65-F5344CB8AC3E}">
        <p14:creationId xmlns:p14="http://schemas.microsoft.com/office/powerpoint/2010/main" val="139562261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1146</TotalTime>
  <Words>4411</Words>
  <Application>Microsoft Office PowerPoint</Application>
  <PresentationFormat>ワイド画面</PresentationFormat>
  <Paragraphs>500</Paragraphs>
  <Slides>48</Slides>
  <Notes>15</Notes>
  <HiddenSlides>0</HiddenSlides>
  <MMClips>0</MMClips>
  <ScaleCrop>false</ScaleCrop>
  <HeadingPairs>
    <vt:vector size="8" baseType="variant">
      <vt:variant>
        <vt:lpstr>使用されているフォント</vt:lpstr>
      </vt:variant>
      <vt:variant>
        <vt:i4>9</vt:i4>
      </vt:variant>
      <vt:variant>
        <vt:lpstr>テーマ</vt:lpstr>
      </vt:variant>
      <vt:variant>
        <vt:i4>1</vt:i4>
      </vt:variant>
      <vt:variant>
        <vt:lpstr>埋め込まれた OLE サーバー</vt:lpstr>
      </vt:variant>
      <vt:variant>
        <vt:i4>3</vt:i4>
      </vt:variant>
      <vt:variant>
        <vt:lpstr>スライド タイトル</vt:lpstr>
      </vt:variant>
      <vt:variant>
        <vt:i4>48</vt:i4>
      </vt:variant>
    </vt:vector>
  </HeadingPairs>
  <TitlesOfParts>
    <vt:vector size="61" baseType="lpstr">
      <vt:lpstr>ＭＳ Ｐゴシック</vt:lpstr>
      <vt:lpstr>ＭＳ ゴシック</vt:lpstr>
      <vt:lpstr>ＭＳ 明朝</vt:lpstr>
      <vt:lpstr>游明朝</vt:lpstr>
      <vt:lpstr>Arial</vt:lpstr>
      <vt:lpstr>Calibri</vt:lpstr>
      <vt:lpstr>Calibri Light</vt:lpstr>
      <vt:lpstr>Century</vt:lpstr>
      <vt:lpstr>Times New Roman</vt:lpstr>
      <vt:lpstr>Office テーマ</vt:lpstr>
      <vt:lpstr>ビットマップ イメージ</vt:lpstr>
      <vt:lpstr>Image</vt:lpstr>
      <vt:lpstr>ｽﾗｲﾄﾞ</vt:lpstr>
      <vt:lpstr>PowerPoint プレゼンテーション</vt:lpstr>
      <vt:lpstr>本日の目次</vt:lpstr>
      <vt:lpstr>PowerPoint プレゼンテーション</vt:lpstr>
      <vt:lpstr>ウサギとカメ</vt:lpstr>
      <vt:lpstr>ウサギとカメ</vt:lpstr>
      <vt:lpstr>本日の目次</vt:lpstr>
      <vt:lpstr>高校2年生17歳男性</vt:lpstr>
      <vt:lpstr>高校3年生18歳女性</vt:lpstr>
      <vt:lpstr>本日の目次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生体時計の性質</vt:lpstr>
      <vt:lpstr>本日の目次</vt:lpstr>
      <vt:lpstr>PowerPoint プレゼンテーション</vt:lpstr>
      <vt:lpstr>PowerPoint プレゼンテーション</vt:lpstr>
      <vt:lpstr>本日の目次</vt:lpstr>
      <vt:lpstr>PowerPoint プレゼンテーション</vt:lpstr>
      <vt:lpstr>PowerPoint プレゼンテーション</vt:lpstr>
      <vt:lpstr>成長ホルモン</vt:lpstr>
      <vt:lpstr>成長ホルモンについての誤解</vt:lpstr>
      <vt:lpstr>PowerPoint プレゼンテーション</vt:lpstr>
      <vt:lpstr>メラトニン</vt:lpstr>
      <vt:lpstr>PowerPoint プレゼンテーション</vt:lpstr>
      <vt:lpstr>メラトニンを出すために真っ暗にして眠らないといけないのでしょうか？</vt:lpstr>
      <vt:lpstr>PowerPoint プレゼンテーション</vt:lpstr>
      <vt:lpstr>PowerPoint プレゼンテーション</vt:lpstr>
      <vt:lpstr>実際 睡眠時間は 冬に長く、夏に短い。 冬は朝寝坊で、 夏は早起き。</vt:lpstr>
      <vt:lpstr>PowerPoint プレゼンテーション</vt:lpstr>
      <vt:lpstr>PowerPoint プレゼンテーション</vt:lpstr>
      <vt:lpstr>必要な睡眠時間 （Optimal sleep duration）は 個人差が大で、 季節変動があり、 月の満ち引きにも影響される。 </vt:lpstr>
      <vt:lpstr>PowerPoint プレゼンテーション</vt:lpstr>
      <vt:lpstr>PowerPoint プレゼンテーション</vt:lpstr>
      <vt:lpstr>PowerPoint プレゼンテーション</vt:lpstr>
      <vt:lpstr>PowerPoint プレゼンテーション</vt:lpstr>
      <vt:lpstr>借眠の返済期間</vt:lpstr>
      <vt:lpstr>借眠の返済期間</vt:lpstr>
      <vt:lpstr>借眠の返済期間</vt:lpstr>
      <vt:lpstr>必要な睡眠時間を知るヒント</vt:lpstr>
      <vt:lpstr>本日の目次</vt:lpstr>
      <vt:lpstr>眠りに関わる７つの基本1/2</vt:lpstr>
      <vt:lpstr>眠りに関わる７つの基本2/2</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神山 潤</dc:creator>
  <cp:lastModifiedBy>神山 潤</cp:lastModifiedBy>
  <cp:revision>108</cp:revision>
  <dcterms:created xsi:type="dcterms:W3CDTF">2016-07-25T04:47:53Z</dcterms:created>
  <dcterms:modified xsi:type="dcterms:W3CDTF">2025-12-17T00:10:08Z</dcterms:modified>
</cp:coreProperties>
</file>