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6802" r:id="rId2"/>
    <p:sldId id="6798" r:id="rId3"/>
    <p:sldId id="6817" r:id="rId4"/>
    <p:sldId id="617" r:id="rId5"/>
    <p:sldId id="6818" r:id="rId6"/>
    <p:sldId id="6573" r:id="rId7"/>
    <p:sldId id="6574" r:id="rId8"/>
    <p:sldId id="6575" r:id="rId9"/>
    <p:sldId id="6819" r:id="rId10"/>
    <p:sldId id="6806" r:id="rId11"/>
    <p:sldId id="6807" r:id="rId12"/>
    <p:sldId id="6809" r:id="rId13"/>
    <p:sldId id="6808" r:id="rId14"/>
    <p:sldId id="1814" r:id="rId15"/>
    <p:sldId id="1815" r:id="rId16"/>
    <p:sldId id="1818" r:id="rId17"/>
    <p:sldId id="1817" r:id="rId18"/>
    <p:sldId id="1480" r:id="rId19"/>
    <p:sldId id="6768" r:id="rId20"/>
    <p:sldId id="630" r:id="rId21"/>
    <p:sldId id="647" r:id="rId22"/>
    <p:sldId id="648" r:id="rId23"/>
    <p:sldId id="649" r:id="rId24"/>
    <p:sldId id="650" r:id="rId25"/>
    <p:sldId id="651" r:id="rId26"/>
    <p:sldId id="6559" r:id="rId27"/>
    <p:sldId id="2847" r:id="rId28"/>
    <p:sldId id="6815" r:id="rId29"/>
    <p:sldId id="3028" r:id="rId30"/>
    <p:sldId id="3029" r:id="rId31"/>
    <p:sldId id="3078" r:id="rId32"/>
    <p:sldId id="3031" r:id="rId33"/>
    <p:sldId id="6588" r:id="rId34"/>
    <p:sldId id="6605" r:id="rId35"/>
    <p:sldId id="6572" r:id="rId36"/>
    <p:sldId id="6571" r:id="rId37"/>
    <p:sldId id="6816" r:id="rId38"/>
    <p:sldId id="6608" r:id="rId39"/>
    <p:sldId id="6812" r:id="rId40"/>
    <p:sldId id="6813" r:id="rId41"/>
    <p:sldId id="6814" r:id="rId42"/>
    <p:sldId id="6799" r:id="rId43"/>
    <p:sldId id="6801" r:id="rId44"/>
    <p:sldId id="256" r:id="rId45"/>
    <p:sldId id="748" r:id="rId46"/>
    <p:sldId id="749" r:id="rId47"/>
    <p:sldId id="6786" r:id="rId48"/>
    <p:sldId id="6803" r:id="rId49"/>
    <p:sldId id="6805" r:id="rId50"/>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171" autoAdjust="0"/>
  </p:normalViewPr>
  <p:slideViewPr>
    <p:cSldViewPr snapToGrid="0">
      <p:cViewPr varScale="1">
        <p:scale>
          <a:sx n="57" d="100"/>
          <a:sy n="57" d="100"/>
        </p:scale>
        <p:origin x="1016" y="3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B631A8-D519-44F1-AC07-B49E631DA7BF}" type="datetimeFigureOut">
              <a:rPr kumimoji="1" lang="ja-JP" altLang="en-US" smtClean="0"/>
              <a:pPr/>
              <a:t>2025/12/17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08C422-E531-4443-8081-B98B1003A044}" type="slidenum">
              <a:rPr kumimoji="1" lang="ja-JP" altLang="en-US" smtClean="0"/>
              <a:pPr/>
              <a:t>‹#›</a:t>
            </a:fld>
            <a:endParaRPr kumimoji="1" lang="ja-JP" altLang="en-US"/>
          </a:p>
        </p:txBody>
      </p:sp>
    </p:spTree>
    <p:extLst>
      <p:ext uri="{BB962C8B-B14F-4D97-AF65-F5344CB8AC3E}">
        <p14:creationId xmlns:p14="http://schemas.microsoft.com/office/powerpoint/2010/main" val="9399840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9963B-987D-2EE0-9A1A-6F123446DF22}"/>
            </a:ext>
          </a:extLst>
        </p:cNvPr>
        <p:cNvGrpSpPr/>
        <p:nvPr/>
      </p:nvGrpSpPr>
      <p:grpSpPr>
        <a:xfrm>
          <a:off x="0" y="0"/>
          <a:ext cx="0" cy="0"/>
          <a:chOff x="0" y="0"/>
          <a:chExt cx="0" cy="0"/>
        </a:xfrm>
      </p:grpSpPr>
      <p:sp>
        <p:nvSpPr>
          <p:cNvPr id="19458" name="スライド イメージ プレースホルダ 1">
            <a:extLst>
              <a:ext uri="{FF2B5EF4-FFF2-40B4-BE49-F238E27FC236}">
                <a16:creationId xmlns:a16="http://schemas.microsoft.com/office/drawing/2014/main" id="{767FB8AD-D743-8AD7-8DE8-9860588FD3CA}"/>
              </a:ext>
            </a:extLst>
          </p:cNvPr>
          <p:cNvSpPr>
            <a:spLocks noGrp="1" noRot="1" noChangeAspect="1" noTextEdit="1"/>
          </p:cNvSpPr>
          <p:nvPr>
            <p:ph type="sldImg"/>
          </p:nvPr>
        </p:nvSpPr>
        <p:spPr>
          <a:ln/>
        </p:spPr>
      </p:sp>
      <p:sp>
        <p:nvSpPr>
          <p:cNvPr id="19459" name="ノート プレースホルダ 2">
            <a:extLst>
              <a:ext uri="{FF2B5EF4-FFF2-40B4-BE49-F238E27FC236}">
                <a16:creationId xmlns:a16="http://schemas.microsoft.com/office/drawing/2014/main" id="{153A1555-8450-733B-C5F2-5C9108256E40}"/>
              </a:ext>
            </a:extLst>
          </p:cNvPr>
          <p:cNvSpPr>
            <a:spLocks noGrp="1"/>
          </p:cNvSpPr>
          <p:nvPr>
            <p:ph type="body" idx="1"/>
          </p:nvPr>
        </p:nvSpPr>
        <p:spPr>
          <a:noFill/>
          <a:ln/>
        </p:spPr>
        <p:txBody>
          <a:bodyPr/>
          <a:lstStyle/>
          <a:p>
            <a:endParaRPr lang="ja-JP" altLang="en-US" dirty="0"/>
          </a:p>
        </p:txBody>
      </p:sp>
      <p:sp>
        <p:nvSpPr>
          <p:cNvPr id="19460" name="スライド番号プレースホルダ 3">
            <a:extLst>
              <a:ext uri="{FF2B5EF4-FFF2-40B4-BE49-F238E27FC236}">
                <a16:creationId xmlns:a16="http://schemas.microsoft.com/office/drawing/2014/main" id="{038586D7-379E-EDA0-7B09-44833099C8F8}"/>
              </a:ext>
            </a:extLst>
          </p:cNvPr>
          <p:cNvSpPr txBox="1">
            <a:spLocks noGrp="1"/>
          </p:cNvSpPr>
          <p:nvPr/>
        </p:nvSpPr>
        <p:spPr bwMode="auto">
          <a:xfrm>
            <a:off x="5756049" y="6678420"/>
            <a:ext cx="4405503" cy="350978"/>
          </a:xfrm>
          <a:prstGeom prst="rect">
            <a:avLst/>
          </a:prstGeom>
          <a:noFill/>
          <a:ln w="9525">
            <a:noFill/>
            <a:miter lim="800000"/>
            <a:headEnd/>
            <a:tailEnd/>
          </a:ln>
        </p:spPr>
        <p:txBody>
          <a:bodyPr lIns="93891" tIns="46945" rIns="93891" bIns="46945" anchor="b"/>
          <a:lstStyle/>
          <a:p>
            <a:pPr algn="r" eaLnBrk="1" hangingPunct="1"/>
            <a:fld id="{02491C16-D08A-40FD-97DB-5B238A15EB9A}" type="slidenum">
              <a:rPr lang="en-US" altLang="ja-JP" sz="1200" b="0">
                <a:solidFill>
                  <a:srgbClr val="000000"/>
                </a:solidFill>
                <a:latin typeface="Times New Roman" pitchFamily="18" charset="0"/>
              </a:rPr>
              <a:pPr algn="r" eaLnBrk="1" hangingPunct="1"/>
              <a:t>1</a:t>
            </a:fld>
            <a:endParaRPr lang="en-US" altLang="ja-JP" sz="1200" b="0" dirty="0">
              <a:solidFill>
                <a:srgbClr val="000000"/>
              </a:solidFill>
              <a:latin typeface="Times New Roman" pitchFamily="18" charset="0"/>
            </a:endParaRPr>
          </a:p>
        </p:txBody>
      </p:sp>
    </p:spTree>
    <p:extLst>
      <p:ext uri="{BB962C8B-B14F-4D97-AF65-F5344CB8AC3E}">
        <p14:creationId xmlns:p14="http://schemas.microsoft.com/office/powerpoint/2010/main" val="931447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endParaRPr lang="ja-JP" altLang="en-US">
              <a:latin typeface="Arial" pitchFamily="34" charset="0"/>
            </a:endParaRPr>
          </a:p>
        </p:txBody>
      </p:sp>
    </p:spTree>
    <p:extLst>
      <p:ext uri="{BB962C8B-B14F-4D97-AF65-F5344CB8AC3E}">
        <p14:creationId xmlns:p14="http://schemas.microsoft.com/office/powerpoint/2010/main" val="1878831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noFill/>
          <a:ln/>
        </p:spPr>
        <p:txBody>
          <a:bodyPr/>
          <a:lstStyle/>
          <a:p>
            <a:endParaRPr lang="ja-JP" altLang="en-US">
              <a:latin typeface="Arial" pitchFamily="34" charset="0"/>
            </a:endParaRPr>
          </a:p>
        </p:txBody>
      </p:sp>
    </p:spTree>
    <p:extLst>
      <p:ext uri="{BB962C8B-B14F-4D97-AF65-F5344CB8AC3E}">
        <p14:creationId xmlns:p14="http://schemas.microsoft.com/office/powerpoint/2010/main" val="4267306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Rectangle 2"/>
          <p:cNvSpPr>
            <a:spLocks noGrp="1" noRot="1" noChangeAspect="1" noChangeArrowheads="1" noTextEdit="1"/>
          </p:cNvSpPr>
          <p:nvPr>
            <p:ph type="sldImg"/>
          </p:nvPr>
        </p:nvSpPr>
        <p:spPr>
          <a:ln/>
        </p:spPr>
      </p:sp>
      <p:sp>
        <p:nvSpPr>
          <p:cNvPr id="665603" name="Rectangle 3"/>
          <p:cNvSpPr>
            <a:spLocks noGrp="1" noChangeArrowheads="1"/>
          </p:cNvSpPr>
          <p:nvPr>
            <p:ph type="body" idx="1"/>
          </p:nvPr>
        </p:nvSpPr>
        <p:spPr>
          <a:noFill/>
          <a:ln/>
        </p:spPr>
        <p:txBody>
          <a:bodyPr/>
          <a:lstStyle/>
          <a:p>
            <a:endParaRPr lang="ja-JP" altLang="en-US">
              <a:latin typeface="Arial" pitchFamily="34" charset="0"/>
            </a:endParaRPr>
          </a:p>
        </p:txBody>
      </p:sp>
    </p:spTree>
    <p:extLst>
      <p:ext uri="{BB962C8B-B14F-4D97-AF65-F5344CB8AC3E}">
        <p14:creationId xmlns:p14="http://schemas.microsoft.com/office/powerpoint/2010/main" val="4085040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スライド イメージ プレースホルダー 1"/>
          <p:cNvSpPr>
            <a:spLocks noGrp="1" noRot="1" noChangeAspect="1" noTextEdit="1"/>
          </p:cNvSpPr>
          <p:nvPr>
            <p:ph type="sldImg"/>
          </p:nvPr>
        </p:nvSpPr>
        <p:spPr>
          <a:ln/>
        </p:spPr>
      </p:sp>
      <p:sp>
        <p:nvSpPr>
          <p:cNvPr id="12697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12698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b="1">
                <a:solidFill>
                  <a:srgbClr val="FF0000"/>
                </a:solidFill>
                <a:latin typeface="Arial" panose="020B0604020202020204" pitchFamily="34" charset="0"/>
                <a:ea typeface="ＭＳ Ｐゴシック" panose="020B0600070205080204" pitchFamily="50" charset="-128"/>
              </a:defRPr>
            </a:lvl1pPr>
            <a:lvl2pPr marL="742950" indent="-285750">
              <a:defRPr kumimoji="1" b="1">
                <a:solidFill>
                  <a:srgbClr val="FF0000"/>
                </a:solidFill>
                <a:latin typeface="Arial" panose="020B0604020202020204" pitchFamily="34" charset="0"/>
                <a:ea typeface="ＭＳ Ｐゴシック" panose="020B0600070205080204" pitchFamily="50" charset="-128"/>
              </a:defRPr>
            </a:lvl2pPr>
            <a:lvl3pPr marL="1143000" indent="-228600">
              <a:defRPr kumimoji="1" b="1">
                <a:solidFill>
                  <a:srgbClr val="FF0000"/>
                </a:solidFill>
                <a:latin typeface="Arial" panose="020B0604020202020204" pitchFamily="34" charset="0"/>
                <a:ea typeface="ＭＳ Ｐゴシック" panose="020B0600070205080204" pitchFamily="50" charset="-128"/>
              </a:defRPr>
            </a:lvl3pPr>
            <a:lvl4pPr marL="1600200" indent="-228600">
              <a:defRPr kumimoji="1" b="1">
                <a:solidFill>
                  <a:srgbClr val="FF0000"/>
                </a:solidFill>
                <a:latin typeface="Arial" panose="020B0604020202020204" pitchFamily="34" charset="0"/>
                <a:ea typeface="ＭＳ Ｐゴシック" panose="020B0600070205080204" pitchFamily="50" charset="-128"/>
              </a:defRPr>
            </a:lvl4pPr>
            <a:lvl5pPr marL="2057400" indent="-228600">
              <a:defRPr kumimoji="1" b="1">
                <a:solidFill>
                  <a:srgbClr val="FF0000"/>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b="1">
                <a:solidFill>
                  <a:srgbClr val="FF0000"/>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b="1">
                <a:solidFill>
                  <a:srgbClr val="FF0000"/>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b="1">
                <a:solidFill>
                  <a:srgbClr val="FF0000"/>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b="1">
                <a:solidFill>
                  <a:srgbClr val="FF0000"/>
                </a:solidFill>
                <a:latin typeface="Arial" panose="020B0604020202020204" pitchFamily="34" charset="0"/>
                <a:ea typeface="ＭＳ Ｐゴシック" panose="020B0600070205080204" pitchFamily="50" charset="-128"/>
              </a:defRPr>
            </a:lvl9pPr>
          </a:lstStyle>
          <a:p>
            <a:fld id="{E17791DB-71B3-4489-B920-42860BA96594}" type="slidenum">
              <a:rPr lang="en-US" altLang="ja-JP" b="0" smtClean="0">
                <a:solidFill>
                  <a:schemeClr val="tx1"/>
                </a:solidFill>
              </a:rPr>
              <a:pPr/>
              <a:t>6</a:t>
            </a:fld>
            <a:endParaRPr lang="en-US" altLang="ja-JP" b="0">
              <a:solidFill>
                <a:schemeClr val="tx1"/>
              </a:solidFill>
            </a:endParaRPr>
          </a:p>
        </p:txBody>
      </p:sp>
    </p:spTree>
    <p:extLst>
      <p:ext uri="{BB962C8B-B14F-4D97-AF65-F5344CB8AC3E}">
        <p14:creationId xmlns:p14="http://schemas.microsoft.com/office/powerpoint/2010/main" val="979640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スライド イメージ プレースホルダー 1"/>
          <p:cNvSpPr>
            <a:spLocks noGrp="1" noRot="1" noChangeAspect="1" noTextEdit="1"/>
          </p:cNvSpPr>
          <p:nvPr>
            <p:ph type="sldImg"/>
          </p:nvPr>
        </p:nvSpPr>
        <p:spPr>
          <a:ln/>
        </p:spPr>
      </p:sp>
      <p:sp>
        <p:nvSpPr>
          <p:cNvPr id="12697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12698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b="1">
                <a:solidFill>
                  <a:srgbClr val="FF0000"/>
                </a:solidFill>
                <a:latin typeface="Arial" panose="020B0604020202020204" pitchFamily="34" charset="0"/>
                <a:ea typeface="ＭＳ Ｐゴシック" panose="020B0600070205080204" pitchFamily="50" charset="-128"/>
              </a:defRPr>
            </a:lvl1pPr>
            <a:lvl2pPr marL="742950" indent="-285750">
              <a:defRPr kumimoji="1" b="1">
                <a:solidFill>
                  <a:srgbClr val="FF0000"/>
                </a:solidFill>
                <a:latin typeface="Arial" panose="020B0604020202020204" pitchFamily="34" charset="0"/>
                <a:ea typeface="ＭＳ Ｐゴシック" panose="020B0600070205080204" pitchFamily="50" charset="-128"/>
              </a:defRPr>
            </a:lvl2pPr>
            <a:lvl3pPr marL="1143000" indent="-228600">
              <a:defRPr kumimoji="1" b="1">
                <a:solidFill>
                  <a:srgbClr val="FF0000"/>
                </a:solidFill>
                <a:latin typeface="Arial" panose="020B0604020202020204" pitchFamily="34" charset="0"/>
                <a:ea typeface="ＭＳ Ｐゴシック" panose="020B0600070205080204" pitchFamily="50" charset="-128"/>
              </a:defRPr>
            </a:lvl3pPr>
            <a:lvl4pPr marL="1600200" indent="-228600">
              <a:defRPr kumimoji="1" b="1">
                <a:solidFill>
                  <a:srgbClr val="FF0000"/>
                </a:solidFill>
                <a:latin typeface="Arial" panose="020B0604020202020204" pitchFamily="34" charset="0"/>
                <a:ea typeface="ＭＳ Ｐゴシック" panose="020B0600070205080204" pitchFamily="50" charset="-128"/>
              </a:defRPr>
            </a:lvl4pPr>
            <a:lvl5pPr marL="2057400" indent="-228600">
              <a:defRPr kumimoji="1" b="1">
                <a:solidFill>
                  <a:srgbClr val="FF0000"/>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b="1">
                <a:solidFill>
                  <a:srgbClr val="FF0000"/>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b="1">
                <a:solidFill>
                  <a:srgbClr val="FF0000"/>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b="1">
                <a:solidFill>
                  <a:srgbClr val="FF0000"/>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b="1">
                <a:solidFill>
                  <a:srgbClr val="FF0000"/>
                </a:solidFill>
                <a:latin typeface="Arial" panose="020B0604020202020204" pitchFamily="34" charset="0"/>
                <a:ea typeface="ＭＳ Ｐゴシック" panose="020B0600070205080204" pitchFamily="50" charset="-128"/>
              </a:defRPr>
            </a:lvl9pPr>
          </a:lstStyle>
          <a:p>
            <a:fld id="{E17791DB-71B3-4489-B920-42860BA96594}" type="slidenum">
              <a:rPr lang="en-US" altLang="ja-JP" b="0" smtClean="0">
                <a:solidFill>
                  <a:schemeClr val="tx1"/>
                </a:solidFill>
              </a:rPr>
              <a:pPr/>
              <a:t>8</a:t>
            </a:fld>
            <a:endParaRPr lang="en-US" altLang="ja-JP" b="0">
              <a:solidFill>
                <a:schemeClr val="tx1"/>
              </a:solidFill>
            </a:endParaRPr>
          </a:p>
        </p:txBody>
      </p:sp>
    </p:spTree>
    <p:extLst>
      <p:ext uri="{BB962C8B-B14F-4D97-AF65-F5344CB8AC3E}">
        <p14:creationId xmlns:p14="http://schemas.microsoft.com/office/powerpoint/2010/main" val="3250768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C9249-E5CF-0E49-2DFE-3210947AA64D}"/>
            </a:ext>
          </a:extLst>
        </p:cNvPr>
        <p:cNvGrpSpPr/>
        <p:nvPr/>
      </p:nvGrpSpPr>
      <p:grpSpPr>
        <a:xfrm>
          <a:off x="0" y="0"/>
          <a:ext cx="0" cy="0"/>
          <a:chOff x="0" y="0"/>
          <a:chExt cx="0" cy="0"/>
        </a:xfrm>
      </p:grpSpPr>
      <p:sp>
        <p:nvSpPr>
          <p:cNvPr id="126978" name="スライド イメージ プレースホルダー 1">
            <a:extLst>
              <a:ext uri="{FF2B5EF4-FFF2-40B4-BE49-F238E27FC236}">
                <a16:creationId xmlns:a16="http://schemas.microsoft.com/office/drawing/2014/main" id="{24C2B8BE-F24E-B48D-DD3F-F090A03D0A80}"/>
              </a:ext>
            </a:extLst>
          </p:cNvPr>
          <p:cNvSpPr>
            <a:spLocks noGrp="1" noRot="1" noChangeAspect="1" noTextEdit="1"/>
          </p:cNvSpPr>
          <p:nvPr>
            <p:ph type="sldImg"/>
          </p:nvPr>
        </p:nvSpPr>
        <p:spPr>
          <a:ln/>
        </p:spPr>
      </p:sp>
      <p:sp>
        <p:nvSpPr>
          <p:cNvPr id="126979" name="ノート プレースホルダー 2">
            <a:extLst>
              <a:ext uri="{FF2B5EF4-FFF2-40B4-BE49-F238E27FC236}">
                <a16:creationId xmlns:a16="http://schemas.microsoft.com/office/drawing/2014/main" id="{334E295A-690C-795F-AAE4-42237A91B12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126980" name="スライド番号プレースホルダー 3">
            <a:extLst>
              <a:ext uri="{FF2B5EF4-FFF2-40B4-BE49-F238E27FC236}">
                <a16:creationId xmlns:a16="http://schemas.microsoft.com/office/drawing/2014/main" id="{36BCA94E-2101-978E-1C69-8CE785C1591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b="1">
                <a:solidFill>
                  <a:srgbClr val="FF0000"/>
                </a:solidFill>
                <a:latin typeface="Arial" panose="020B0604020202020204" pitchFamily="34" charset="0"/>
                <a:ea typeface="ＭＳ Ｐゴシック" panose="020B0600070205080204" pitchFamily="50" charset="-128"/>
              </a:defRPr>
            </a:lvl1pPr>
            <a:lvl2pPr marL="742950" indent="-285750">
              <a:defRPr kumimoji="1" b="1">
                <a:solidFill>
                  <a:srgbClr val="FF0000"/>
                </a:solidFill>
                <a:latin typeface="Arial" panose="020B0604020202020204" pitchFamily="34" charset="0"/>
                <a:ea typeface="ＭＳ Ｐゴシック" panose="020B0600070205080204" pitchFamily="50" charset="-128"/>
              </a:defRPr>
            </a:lvl2pPr>
            <a:lvl3pPr marL="1143000" indent="-228600">
              <a:defRPr kumimoji="1" b="1">
                <a:solidFill>
                  <a:srgbClr val="FF0000"/>
                </a:solidFill>
                <a:latin typeface="Arial" panose="020B0604020202020204" pitchFamily="34" charset="0"/>
                <a:ea typeface="ＭＳ Ｐゴシック" panose="020B0600070205080204" pitchFamily="50" charset="-128"/>
              </a:defRPr>
            </a:lvl3pPr>
            <a:lvl4pPr marL="1600200" indent="-228600">
              <a:defRPr kumimoji="1" b="1">
                <a:solidFill>
                  <a:srgbClr val="FF0000"/>
                </a:solidFill>
                <a:latin typeface="Arial" panose="020B0604020202020204" pitchFamily="34" charset="0"/>
                <a:ea typeface="ＭＳ Ｐゴシック" panose="020B0600070205080204" pitchFamily="50" charset="-128"/>
              </a:defRPr>
            </a:lvl4pPr>
            <a:lvl5pPr marL="2057400" indent="-228600">
              <a:defRPr kumimoji="1" b="1">
                <a:solidFill>
                  <a:srgbClr val="FF0000"/>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b="1">
                <a:solidFill>
                  <a:srgbClr val="FF0000"/>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b="1">
                <a:solidFill>
                  <a:srgbClr val="FF0000"/>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b="1">
                <a:solidFill>
                  <a:srgbClr val="FF0000"/>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b="1">
                <a:solidFill>
                  <a:srgbClr val="FF0000"/>
                </a:solidFill>
                <a:latin typeface="Arial" panose="020B0604020202020204" pitchFamily="34" charset="0"/>
                <a:ea typeface="ＭＳ Ｐゴシック" panose="020B0600070205080204" pitchFamily="50" charset="-128"/>
              </a:defRPr>
            </a:lvl9pPr>
          </a:lstStyle>
          <a:p>
            <a:fld id="{E17791DB-71B3-4489-B920-42860BA96594}" type="slidenum">
              <a:rPr lang="en-US" altLang="ja-JP" b="0" smtClean="0">
                <a:solidFill>
                  <a:schemeClr val="tx1"/>
                </a:solidFill>
              </a:rPr>
              <a:pPr/>
              <a:t>9</a:t>
            </a:fld>
            <a:endParaRPr lang="en-US" altLang="ja-JP" b="0">
              <a:solidFill>
                <a:schemeClr val="tx1"/>
              </a:solidFill>
            </a:endParaRPr>
          </a:p>
        </p:txBody>
      </p:sp>
    </p:spTree>
    <p:extLst>
      <p:ext uri="{BB962C8B-B14F-4D97-AF65-F5344CB8AC3E}">
        <p14:creationId xmlns:p14="http://schemas.microsoft.com/office/powerpoint/2010/main" val="1424049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A08C422-E531-4443-8081-B98B1003A044}" type="slidenum">
              <a:rPr kumimoji="1" lang="ja-JP" altLang="en-US" smtClean="0"/>
              <a:pPr/>
              <a:t>18</a:t>
            </a:fld>
            <a:endParaRPr kumimoji="1" lang="ja-JP" altLang="en-US"/>
          </a:p>
        </p:txBody>
      </p:sp>
    </p:spTree>
    <p:extLst>
      <p:ext uri="{BB962C8B-B14F-4D97-AF65-F5344CB8AC3E}">
        <p14:creationId xmlns:p14="http://schemas.microsoft.com/office/powerpoint/2010/main" val="94411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99251-89F8-C575-C0F9-C055B8E21950}"/>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2DF6DD11-8514-585E-36D1-39BF79A90D90}"/>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20C97768-D505-5D6E-E1DF-A7FDE1E64823}"/>
              </a:ext>
            </a:extLst>
          </p:cNvPr>
          <p:cNvSpPr>
            <a:spLocks noGrp="1" noChangeArrowheads="1"/>
          </p:cNvSpPr>
          <p:nvPr>
            <p:ph type="body" idx="1"/>
          </p:nvPr>
        </p:nvSpPr>
        <p:spPr>
          <a:noFill/>
          <a:ln/>
        </p:spPr>
        <p:txBody>
          <a:bodyPr/>
          <a:lstStyle/>
          <a:p>
            <a:endParaRPr lang="ja-JP" altLang="en-US">
              <a:latin typeface="Arial" pitchFamily="34" charset="0"/>
            </a:endParaRPr>
          </a:p>
        </p:txBody>
      </p:sp>
    </p:spTree>
    <p:extLst>
      <p:ext uri="{BB962C8B-B14F-4D97-AF65-F5344CB8AC3E}">
        <p14:creationId xmlns:p14="http://schemas.microsoft.com/office/powerpoint/2010/main" val="615150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endParaRPr lang="ja-JP" altLang="en-US">
              <a:latin typeface="Arial" pitchFamily="34" charset="0"/>
            </a:endParaRPr>
          </a:p>
        </p:txBody>
      </p:sp>
    </p:spTree>
    <p:extLst>
      <p:ext uri="{BB962C8B-B14F-4D97-AF65-F5344CB8AC3E}">
        <p14:creationId xmlns:p14="http://schemas.microsoft.com/office/powerpoint/2010/main" val="1950880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2"/>
          <p:cNvSpPr>
            <a:spLocks noGrp="1" noRot="1" noChangeAspect="1" noChangeArrowheads="1" noTextEdit="1"/>
          </p:cNvSpPr>
          <p:nvPr>
            <p:ph type="sldImg"/>
          </p:nvPr>
        </p:nvSpPr>
        <p:spPr>
          <a:ln/>
        </p:spPr>
      </p:sp>
      <p:sp>
        <p:nvSpPr>
          <p:cNvPr id="669699" name="Rectangle 3"/>
          <p:cNvSpPr>
            <a:spLocks noGrp="1" noChangeArrowheads="1"/>
          </p:cNvSpPr>
          <p:nvPr>
            <p:ph type="body" idx="1"/>
          </p:nvPr>
        </p:nvSpPr>
        <p:spPr>
          <a:noFill/>
          <a:ln/>
        </p:spPr>
        <p:txBody>
          <a:bodyPr/>
          <a:lstStyle/>
          <a:p>
            <a:endParaRPr lang="ja-JP" altLang="en-US">
              <a:latin typeface="Arial" pitchFamily="34" charset="0"/>
            </a:endParaRPr>
          </a:p>
        </p:txBody>
      </p:sp>
    </p:spTree>
    <p:extLst>
      <p:ext uri="{BB962C8B-B14F-4D97-AF65-F5344CB8AC3E}">
        <p14:creationId xmlns:p14="http://schemas.microsoft.com/office/powerpoint/2010/main" val="416215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7B4FCA4-E53D-42BE-885C-C0C1103DFEB8}" type="slidenum">
              <a:rPr kumimoji="1" lang="ja-JP" altLang="en-US" smtClean="0"/>
              <a:t>26</a:t>
            </a:fld>
            <a:endParaRPr kumimoji="1" lang="ja-JP" altLang="en-US"/>
          </a:p>
        </p:txBody>
      </p:sp>
    </p:spTree>
    <p:extLst>
      <p:ext uri="{BB962C8B-B14F-4D97-AF65-F5344CB8AC3E}">
        <p14:creationId xmlns:p14="http://schemas.microsoft.com/office/powerpoint/2010/main" val="778996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0FBB4E9D-859D-46EA-A31B-9E85C0CE395B}" type="datetimeFigureOut">
              <a:rPr kumimoji="1" lang="ja-JP" altLang="en-US" smtClean="0"/>
              <a:pPr/>
              <a:t>2025/12/17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B1BF292-B3DF-4F41-900C-CA291B3F7935}" type="slidenum">
              <a:rPr kumimoji="1" lang="ja-JP" altLang="en-US" smtClean="0"/>
              <a:pPr/>
              <a:t>‹#›</a:t>
            </a:fld>
            <a:endParaRPr kumimoji="1" lang="ja-JP" altLang="en-US"/>
          </a:p>
        </p:txBody>
      </p:sp>
    </p:spTree>
    <p:extLst>
      <p:ext uri="{BB962C8B-B14F-4D97-AF65-F5344CB8AC3E}">
        <p14:creationId xmlns:p14="http://schemas.microsoft.com/office/powerpoint/2010/main" val="3603624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FBB4E9D-859D-46EA-A31B-9E85C0CE395B}" type="datetimeFigureOut">
              <a:rPr kumimoji="1" lang="ja-JP" altLang="en-US" smtClean="0"/>
              <a:pPr/>
              <a:t>2025/12/17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B1BF292-B3DF-4F41-900C-CA291B3F7935}" type="slidenum">
              <a:rPr kumimoji="1" lang="ja-JP" altLang="en-US" smtClean="0"/>
              <a:pPr/>
              <a:t>‹#›</a:t>
            </a:fld>
            <a:endParaRPr kumimoji="1" lang="ja-JP" altLang="en-US"/>
          </a:p>
        </p:txBody>
      </p:sp>
    </p:spTree>
    <p:extLst>
      <p:ext uri="{BB962C8B-B14F-4D97-AF65-F5344CB8AC3E}">
        <p14:creationId xmlns:p14="http://schemas.microsoft.com/office/powerpoint/2010/main" val="2026741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FBB4E9D-859D-46EA-A31B-9E85C0CE395B}" type="datetimeFigureOut">
              <a:rPr kumimoji="1" lang="ja-JP" altLang="en-US" smtClean="0"/>
              <a:pPr/>
              <a:t>2025/12/17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B1BF292-B3DF-4F41-900C-CA291B3F7935}" type="slidenum">
              <a:rPr kumimoji="1" lang="ja-JP" altLang="en-US" smtClean="0"/>
              <a:pPr/>
              <a:t>‹#›</a:t>
            </a:fld>
            <a:endParaRPr kumimoji="1" lang="ja-JP" altLang="en-US"/>
          </a:p>
        </p:txBody>
      </p:sp>
    </p:spTree>
    <p:extLst>
      <p:ext uri="{BB962C8B-B14F-4D97-AF65-F5344CB8AC3E}">
        <p14:creationId xmlns:p14="http://schemas.microsoft.com/office/powerpoint/2010/main" val="826637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FBB4E9D-859D-46EA-A31B-9E85C0CE395B}" type="datetimeFigureOut">
              <a:rPr kumimoji="1" lang="ja-JP" altLang="en-US" smtClean="0"/>
              <a:pPr/>
              <a:t>2025/12/17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B1BF292-B3DF-4F41-900C-CA291B3F7935}" type="slidenum">
              <a:rPr kumimoji="1" lang="ja-JP" altLang="en-US" smtClean="0"/>
              <a:pPr/>
              <a:t>‹#›</a:t>
            </a:fld>
            <a:endParaRPr kumimoji="1" lang="ja-JP" altLang="en-US"/>
          </a:p>
        </p:txBody>
      </p:sp>
    </p:spTree>
    <p:extLst>
      <p:ext uri="{BB962C8B-B14F-4D97-AF65-F5344CB8AC3E}">
        <p14:creationId xmlns:p14="http://schemas.microsoft.com/office/powerpoint/2010/main" val="1899291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0FBB4E9D-859D-46EA-A31B-9E85C0CE395B}" type="datetimeFigureOut">
              <a:rPr kumimoji="1" lang="ja-JP" altLang="en-US" smtClean="0"/>
              <a:pPr/>
              <a:t>2025/12/17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B1BF292-B3DF-4F41-900C-CA291B3F7935}" type="slidenum">
              <a:rPr kumimoji="1" lang="ja-JP" altLang="en-US" smtClean="0"/>
              <a:pPr/>
              <a:t>‹#›</a:t>
            </a:fld>
            <a:endParaRPr kumimoji="1" lang="ja-JP" altLang="en-US"/>
          </a:p>
        </p:txBody>
      </p:sp>
    </p:spTree>
    <p:extLst>
      <p:ext uri="{BB962C8B-B14F-4D97-AF65-F5344CB8AC3E}">
        <p14:creationId xmlns:p14="http://schemas.microsoft.com/office/powerpoint/2010/main" val="2895082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FBB4E9D-859D-46EA-A31B-9E85C0CE395B}" type="datetimeFigureOut">
              <a:rPr kumimoji="1" lang="ja-JP" altLang="en-US" smtClean="0"/>
              <a:pPr/>
              <a:t>2025/12/17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B1BF292-B3DF-4F41-900C-CA291B3F7935}" type="slidenum">
              <a:rPr kumimoji="1" lang="ja-JP" altLang="en-US" smtClean="0"/>
              <a:pPr/>
              <a:t>‹#›</a:t>
            </a:fld>
            <a:endParaRPr kumimoji="1" lang="ja-JP" altLang="en-US"/>
          </a:p>
        </p:txBody>
      </p:sp>
    </p:spTree>
    <p:extLst>
      <p:ext uri="{BB962C8B-B14F-4D97-AF65-F5344CB8AC3E}">
        <p14:creationId xmlns:p14="http://schemas.microsoft.com/office/powerpoint/2010/main" val="904986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0FBB4E9D-859D-46EA-A31B-9E85C0CE395B}" type="datetimeFigureOut">
              <a:rPr kumimoji="1" lang="ja-JP" altLang="en-US" smtClean="0"/>
              <a:pPr/>
              <a:t>2025/12/17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B1BF292-B3DF-4F41-900C-CA291B3F7935}" type="slidenum">
              <a:rPr kumimoji="1" lang="ja-JP" altLang="en-US" smtClean="0"/>
              <a:pPr/>
              <a:t>‹#›</a:t>
            </a:fld>
            <a:endParaRPr kumimoji="1" lang="ja-JP" altLang="en-US"/>
          </a:p>
        </p:txBody>
      </p:sp>
    </p:spTree>
    <p:extLst>
      <p:ext uri="{BB962C8B-B14F-4D97-AF65-F5344CB8AC3E}">
        <p14:creationId xmlns:p14="http://schemas.microsoft.com/office/powerpoint/2010/main" val="1067066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FBB4E9D-859D-46EA-A31B-9E85C0CE395B}" type="datetimeFigureOut">
              <a:rPr kumimoji="1" lang="ja-JP" altLang="en-US" smtClean="0"/>
              <a:pPr/>
              <a:t>2025/12/17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8B1BF292-B3DF-4F41-900C-CA291B3F7935}" type="slidenum">
              <a:rPr kumimoji="1" lang="ja-JP" altLang="en-US" smtClean="0"/>
              <a:pPr/>
              <a:t>‹#›</a:t>
            </a:fld>
            <a:endParaRPr kumimoji="1" lang="ja-JP" altLang="en-US"/>
          </a:p>
        </p:txBody>
      </p:sp>
    </p:spTree>
    <p:extLst>
      <p:ext uri="{BB962C8B-B14F-4D97-AF65-F5344CB8AC3E}">
        <p14:creationId xmlns:p14="http://schemas.microsoft.com/office/powerpoint/2010/main" val="1291133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FBB4E9D-859D-46EA-A31B-9E85C0CE395B}" type="datetimeFigureOut">
              <a:rPr kumimoji="1" lang="ja-JP" altLang="en-US" smtClean="0"/>
              <a:pPr/>
              <a:t>2025/12/17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8B1BF292-B3DF-4F41-900C-CA291B3F7935}" type="slidenum">
              <a:rPr kumimoji="1" lang="ja-JP" altLang="en-US" smtClean="0"/>
              <a:pPr/>
              <a:t>‹#›</a:t>
            </a:fld>
            <a:endParaRPr kumimoji="1" lang="ja-JP" altLang="en-US"/>
          </a:p>
        </p:txBody>
      </p:sp>
    </p:spTree>
    <p:extLst>
      <p:ext uri="{BB962C8B-B14F-4D97-AF65-F5344CB8AC3E}">
        <p14:creationId xmlns:p14="http://schemas.microsoft.com/office/powerpoint/2010/main" val="4120935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FBB4E9D-859D-46EA-A31B-9E85C0CE395B}" type="datetimeFigureOut">
              <a:rPr kumimoji="1" lang="ja-JP" altLang="en-US" smtClean="0"/>
              <a:pPr/>
              <a:t>2025/12/17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B1BF292-B3DF-4F41-900C-CA291B3F7935}" type="slidenum">
              <a:rPr kumimoji="1" lang="ja-JP" altLang="en-US" smtClean="0"/>
              <a:pPr/>
              <a:t>‹#›</a:t>
            </a:fld>
            <a:endParaRPr kumimoji="1" lang="ja-JP" altLang="en-US"/>
          </a:p>
        </p:txBody>
      </p:sp>
    </p:spTree>
    <p:extLst>
      <p:ext uri="{BB962C8B-B14F-4D97-AF65-F5344CB8AC3E}">
        <p14:creationId xmlns:p14="http://schemas.microsoft.com/office/powerpoint/2010/main" val="2617382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FBB4E9D-859D-46EA-A31B-9E85C0CE395B}" type="datetimeFigureOut">
              <a:rPr kumimoji="1" lang="ja-JP" altLang="en-US" smtClean="0"/>
              <a:pPr/>
              <a:t>2025/12/17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B1BF292-B3DF-4F41-900C-CA291B3F7935}" type="slidenum">
              <a:rPr kumimoji="1" lang="ja-JP" altLang="en-US" smtClean="0"/>
              <a:pPr/>
              <a:t>‹#›</a:t>
            </a:fld>
            <a:endParaRPr kumimoji="1" lang="ja-JP" altLang="en-US"/>
          </a:p>
        </p:txBody>
      </p:sp>
    </p:spTree>
    <p:extLst>
      <p:ext uri="{BB962C8B-B14F-4D97-AF65-F5344CB8AC3E}">
        <p14:creationId xmlns:p14="http://schemas.microsoft.com/office/powerpoint/2010/main" val="921003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BB4E9D-859D-46EA-A31B-9E85C0CE395B}" type="datetimeFigureOut">
              <a:rPr kumimoji="1" lang="ja-JP" altLang="en-US" smtClean="0"/>
              <a:pPr/>
              <a:t>2025/12/17</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1BF292-B3DF-4F41-900C-CA291B3F7935}" type="slidenum">
              <a:rPr kumimoji="1" lang="ja-JP" altLang="en-US" smtClean="0"/>
              <a:pPr/>
              <a:t>‹#›</a:t>
            </a:fld>
            <a:endParaRPr kumimoji="1" lang="ja-JP" altLang="en-US"/>
          </a:p>
        </p:txBody>
      </p:sp>
    </p:spTree>
    <p:extLst>
      <p:ext uri="{BB962C8B-B14F-4D97-AF65-F5344CB8AC3E}">
        <p14:creationId xmlns:p14="http://schemas.microsoft.com/office/powerpoint/2010/main" val="3154978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hyperlink" Target="http://www.ncbi.nlm.nih.gov/sites/?Db=pubmed&amp;Cmd=ShowDetailView&amp;TermToSearch=15602591&amp;ordinalpos=2&amp;itool=EntrezSystem2.PEntrez.Pubmed.Pubmed_ResultsPanel.Pubmed_RVDocSum"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hyperlink" Target="http://www.ncbi.nlm.nih.gov/sites/?Db=pubmed&amp;Cmd=ShowDetailView&amp;TermToSearch=15602591&amp;ordinalpos=2&amp;itool=EntrezSystem2.PEntrez.Pubmed.Pubmed_ResultsPanel.Pubmed_RVDocSu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png"/><Relationship Id="rId3" Type="http://schemas.openxmlformats.org/officeDocument/2006/relationships/image" Target="../media/image23.jpeg"/><Relationship Id="rId7" Type="http://schemas.openxmlformats.org/officeDocument/2006/relationships/image" Target="../media/image26.png"/><Relationship Id="rId12" Type="http://schemas.openxmlformats.org/officeDocument/2006/relationships/oleObject" Target="../embeddings/oleObject5.bin"/><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oleObject" Target="../embeddings/oleObject3.bin"/><Relationship Id="rId11" Type="http://schemas.openxmlformats.org/officeDocument/2006/relationships/image" Target="../media/image29.png"/><Relationship Id="rId5" Type="http://schemas.openxmlformats.org/officeDocument/2006/relationships/image" Target="../media/image25.jpeg"/><Relationship Id="rId10" Type="http://schemas.openxmlformats.org/officeDocument/2006/relationships/oleObject" Target="../embeddings/oleObject4.bin"/><Relationship Id="rId4" Type="http://schemas.openxmlformats.org/officeDocument/2006/relationships/image" Target="../media/image24.jpeg"/><Relationship Id="rId9" Type="http://schemas.openxmlformats.org/officeDocument/2006/relationships/image" Target="../media/image28.png"/></Relationships>
</file>

<file path=ppt/slides/_rels/slide3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2.jpeg"/><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oleObject" Target="../embeddings/oleObject8.bin"/><Relationship Id="rId5" Type="http://schemas.openxmlformats.org/officeDocument/2006/relationships/oleObject" Target="../embeddings/oleObject6.bin"/><Relationship Id="rId10" Type="http://schemas.openxmlformats.org/officeDocument/2006/relationships/image" Target="../media/image29.png"/><Relationship Id="rId4" Type="http://schemas.openxmlformats.org/officeDocument/2006/relationships/image" Target="../media/image33.jpeg"/><Relationship Id="rId9" Type="http://schemas.openxmlformats.org/officeDocument/2006/relationships/oleObject" Target="../embeddings/oleObject7.bin"/></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4.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2" Type="http://schemas.openxmlformats.org/officeDocument/2006/relationships/hyperlink" Target="https://www.ncbi.nlm.nih.gov/pubmed/?term=Barbato%20G%5bAuthor%5d&amp;cauthor=true&amp;cauthor_uid=7512910"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hyperlink" Target="https://www.ncbi.nlm.nih.gov/pubmed/7512910" TargetMode="External"/><Relationship Id="rId3" Type="http://schemas.openxmlformats.org/officeDocument/2006/relationships/hyperlink" Target="https://www.ncbi.nlm.nih.gov/pubmed/?term=Barbato%20G%5bAuthor%5d&amp;cauthor=true&amp;cauthor_uid=7512910" TargetMode="External"/><Relationship Id="rId7" Type="http://schemas.openxmlformats.org/officeDocument/2006/relationships/hyperlink" Target="https://www.ncbi.nlm.nih.gov/pubmed/?term=Wehr%20TA%5bAuthor%5d&amp;cauthor=true&amp;cauthor_uid=7512910" TargetMode="External"/><Relationship Id="rId2" Type="http://schemas.openxmlformats.org/officeDocument/2006/relationships/image" Target="../media/image49.emf"/><Relationship Id="rId1" Type="http://schemas.openxmlformats.org/officeDocument/2006/relationships/slideLayout" Target="../slideLayouts/slideLayout2.xml"/><Relationship Id="rId6" Type="http://schemas.openxmlformats.org/officeDocument/2006/relationships/hyperlink" Target="https://www.ncbi.nlm.nih.gov/pubmed/?term=Giesen%20HA%5bAuthor%5d&amp;cauthor=true&amp;cauthor_uid=7512910" TargetMode="External"/><Relationship Id="rId5" Type="http://schemas.openxmlformats.org/officeDocument/2006/relationships/hyperlink" Target="https://www.ncbi.nlm.nih.gov/pubmed/?term=Bender%20C%5bAuthor%5d&amp;cauthor=true&amp;cauthor_uid=7512910" TargetMode="External"/><Relationship Id="rId4" Type="http://schemas.openxmlformats.org/officeDocument/2006/relationships/hyperlink" Target="https://www.ncbi.nlm.nih.gov/pubmed/?term=Barker%20C%5bAuthor%5d&amp;cauthor=true&amp;cauthor_uid=7512910"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memorva.jp/ranking/unfpa/who_whs_life_expectancy.php" TargetMode="External"/><Relationship Id="rId7" Type="http://schemas.openxmlformats.org/officeDocument/2006/relationships/image" Target="../media/image52.png"/><Relationship Id="rId2" Type="http://schemas.openxmlformats.org/officeDocument/2006/relationships/hyperlink" Target="http://www.photius.com/rankings/national_iq_scores_country_ranks.html&#65289;&#12289;" TargetMode="Externa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s://wellnesslab-report.jp/pj/sleep/sleep_issues.html"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EB698-B295-6A66-3779-693845772DEC}"/>
            </a:ext>
          </a:extLst>
        </p:cNvPr>
        <p:cNvGrpSpPr/>
        <p:nvPr/>
      </p:nvGrpSpPr>
      <p:grpSpPr>
        <a:xfrm>
          <a:off x="0" y="0"/>
          <a:ext cx="0" cy="0"/>
          <a:chOff x="0" y="0"/>
          <a:chExt cx="0" cy="0"/>
        </a:xfrm>
      </p:grpSpPr>
      <p:graphicFrame>
        <p:nvGraphicFramePr>
          <p:cNvPr id="1026" name="Object 3">
            <a:extLst>
              <a:ext uri="{FF2B5EF4-FFF2-40B4-BE49-F238E27FC236}">
                <a16:creationId xmlns:a16="http://schemas.microsoft.com/office/drawing/2014/main" id="{D79D442F-2B29-7137-198C-D9C6BF977034}"/>
              </a:ext>
            </a:extLst>
          </p:cNvPr>
          <p:cNvGraphicFramePr>
            <a:graphicFrameLocks noChangeAspect="1"/>
          </p:cNvGraphicFramePr>
          <p:nvPr/>
        </p:nvGraphicFramePr>
        <p:xfrm>
          <a:off x="1964543" y="566590"/>
          <a:ext cx="4792563" cy="3857625"/>
        </p:xfrm>
        <a:graphic>
          <a:graphicData uri="http://schemas.openxmlformats.org/presentationml/2006/ole">
            <mc:AlternateContent xmlns:mc="http://schemas.openxmlformats.org/markup-compatibility/2006">
              <mc:Choice xmlns:v="urn:schemas-microsoft-com:vml" Requires="v">
                <p:oleObj name="ビットマップ イメージ" r:id="rId3" imgW="20304762" imgH="16347182" progId="PBrush">
                  <p:embed/>
                </p:oleObj>
              </mc:Choice>
              <mc:Fallback>
                <p:oleObj name="ビットマップ イメージ" r:id="rId3" imgW="20304762" imgH="16347182" progId="PBrush">
                  <p:embed/>
                  <p:pic>
                    <p:nvPicPr>
                      <p:cNvPr id="1026"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4543" y="566590"/>
                        <a:ext cx="4792563" cy="385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7" name="正方形/長方形 5">
            <a:extLst>
              <a:ext uri="{FF2B5EF4-FFF2-40B4-BE49-F238E27FC236}">
                <a16:creationId xmlns:a16="http://schemas.microsoft.com/office/drawing/2014/main" id="{C5DFCABE-D115-89B7-F5F4-A585037C2D04}"/>
              </a:ext>
            </a:extLst>
          </p:cNvPr>
          <p:cNvSpPr>
            <a:spLocks noChangeArrowheads="1"/>
          </p:cNvSpPr>
          <p:nvPr/>
        </p:nvSpPr>
        <p:spPr bwMode="auto">
          <a:xfrm>
            <a:off x="7249958" y="4712740"/>
            <a:ext cx="4612075" cy="1702582"/>
          </a:xfrm>
          <a:prstGeom prst="rect">
            <a:avLst/>
          </a:prstGeom>
          <a:noFill/>
          <a:ln w="9525">
            <a:noFill/>
            <a:miter lim="800000"/>
            <a:headEnd/>
            <a:tailEnd/>
          </a:ln>
        </p:spPr>
        <p:txBody>
          <a:bodyPr wrap="square">
            <a:spAutoFit/>
          </a:bodyPr>
          <a:lstStyle/>
          <a:p>
            <a:pPr eaLnBrk="1" hangingPunct="1">
              <a:defRPr/>
            </a:pPr>
            <a:endParaRPr lang="en-US" altLang="ja-JP" sz="1688" dirty="0">
              <a:solidFill>
                <a:srgbClr val="000000"/>
              </a:solidFill>
              <a:latin typeface="ＭＳ Ｐゴシック"/>
            </a:endParaRPr>
          </a:p>
          <a:p>
            <a:pPr eaLnBrk="1" hangingPunct="1">
              <a:defRPr/>
            </a:pPr>
            <a:r>
              <a:rPr lang="ja-JP" altLang="en-US" dirty="0">
                <a:solidFill>
                  <a:srgbClr val="000000"/>
                </a:solidFill>
                <a:latin typeface="ＭＳ Ｐゴシック"/>
              </a:rPr>
              <a:t>公益社団法人地域医療振興協会</a:t>
            </a:r>
            <a:endParaRPr lang="en-US" altLang="ja-JP" dirty="0">
              <a:solidFill>
                <a:srgbClr val="000000"/>
              </a:solidFill>
              <a:latin typeface="ＭＳ Ｐゴシック"/>
            </a:endParaRPr>
          </a:p>
          <a:p>
            <a:pPr eaLnBrk="1" hangingPunct="1">
              <a:defRPr/>
            </a:pPr>
            <a:r>
              <a:rPr lang="ja-JP" altLang="en-US" dirty="0">
                <a:solidFill>
                  <a:srgbClr val="000000"/>
                </a:solidFill>
                <a:latin typeface="ＭＳ Ｐゴシック"/>
              </a:rPr>
              <a:t>　　東京ベイ浦安市川医療センター　管理者</a:t>
            </a:r>
            <a:endParaRPr lang="en-US" altLang="ja-JP" dirty="0">
              <a:solidFill>
                <a:srgbClr val="000000"/>
              </a:solidFill>
              <a:latin typeface="ＭＳ Ｐゴシック"/>
            </a:endParaRPr>
          </a:p>
          <a:p>
            <a:pPr eaLnBrk="1" hangingPunct="1">
              <a:defRPr/>
            </a:pPr>
            <a:r>
              <a:rPr lang="ja-JP" altLang="en-US" dirty="0"/>
              <a:t>社会と共に子どもの睡眠を守る会　　会長</a:t>
            </a:r>
            <a:endParaRPr lang="ja-JP" altLang="en-US" dirty="0">
              <a:solidFill>
                <a:srgbClr val="000000"/>
              </a:solidFill>
              <a:latin typeface="ＭＳ Ｐゴシック"/>
            </a:endParaRPr>
          </a:p>
          <a:p>
            <a:pPr eaLnBrk="1" hangingPunct="1">
              <a:defRPr/>
            </a:pPr>
            <a:r>
              <a:rPr lang="ja-JP" altLang="en-US" sz="1688" dirty="0">
                <a:solidFill>
                  <a:srgbClr val="000000"/>
                </a:solidFill>
                <a:latin typeface="ＭＳ Ｐゴシック"/>
              </a:rPr>
              <a:t>　</a:t>
            </a:r>
            <a:endParaRPr lang="en-US" altLang="ja-JP" sz="1688" dirty="0">
              <a:solidFill>
                <a:srgbClr val="000000"/>
              </a:solidFill>
              <a:latin typeface="ＭＳ Ｐゴシック"/>
            </a:endParaRPr>
          </a:p>
          <a:p>
            <a:pPr eaLnBrk="1" hangingPunct="1">
              <a:defRPr/>
            </a:pPr>
            <a:r>
              <a:rPr lang="ja-JP" altLang="en-US" sz="1688" dirty="0">
                <a:solidFill>
                  <a:srgbClr val="000000"/>
                </a:solidFill>
                <a:latin typeface="ＭＳ Ｐゴシック"/>
              </a:rPr>
              <a:t>　　　　　　　　　　　　　　　　　　　　　　　　　</a:t>
            </a:r>
            <a:r>
              <a:rPr lang="ja-JP" altLang="en-US" sz="1688" b="1" dirty="0">
                <a:solidFill>
                  <a:srgbClr val="000000"/>
                </a:solidFill>
                <a:latin typeface="ＭＳ Ｐゴシック"/>
              </a:rPr>
              <a:t>神山　潤</a:t>
            </a:r>
          </a:p>
        </p:txBody>
      </p:sp>
      <p:pic>
        <p:nvPicPr>
          <p:cNvPr id="1028" name="Picture 3" descr="hayaokinou2">
            <a:extLst>
              <a:ext uri="{FF2B5EF4-FFF2-40B4-BE49-F238E27FC236}">
                <a16:creationId xmlns:a16="http://schemas.microsoft.com/office/drawing/2014/main" id="{54130446-2DAE-12A8-3C7B-2561BE14687B}"/>
              </a:ext>
            </a:extLst>
          </p:cNvPr>
          <p:cNvPicPr>
            <a:picLocks noChangeAspect="1" noChangeArrowheads="1"/>
          </p:cNvPicPr>
          <p:nvPr/>
        </p:nvPicPr>
        <p:blipFill>
          <a:blip r:embed="rId5" cstate="print"/>
          <a:srcRect/>
          <a:stretch>
            <a:fillRect/>
          </a:stretch>
        </p:blipFill>
        <p:spPr bwMode="auto">
          <a:xfrm>
            <a:off x="7120683" y="535783"/>
            <a:ext cx="3074045" cy="3888433"/>
          </a:xfrm>
          <a:prstGeom prst="rect">
            <a:avLst/>
          </a:prstGeom>
          <a:noFill/>
          <a:ln w="9525">
            <a:noFill/>
            <a:miter lim="800000"/>
            <a:headEnd/>
            <a:tailEnd/>
          </a:ln>
        </p:spPr>
      </p:pic>
      <p:sp>
        <p:nvSpPr>
          <p:cNvPr id="1029" name="正方形/長方形 7">
            <a:extLst>
              <a:ext uri="{FF2B5EF4-FFF2-40B4-BE49-F238E27FC236}">
                <a16:creationId xmlns:a16="http://schemas.microsoft.com/office/drawing/2014/main" id="{2ABBBFA1-9570-412D-244C-84E65E6B4F49}"/>
              </a:ext>
            </a:extLst>
          </p:cNvPr>
          <p:cNvSpPr>
            <a:spLocks noChangeArrowheads="1"/>
          </p:cNvSpPr>
          <p:nvPr/>
        </p:nvSpPr>
        <p:spPr bwMode="auto">
          <a:xfrm>
            <a:off x="0" y="4536816"/>
            <a:ext cx="7493620" cy="2077492"/>
          </a:xfrm>
          <a:prstGeom prst="rect">
            <a:avLst/>
          </a:prstGeom>
          <a:noFill/>
          <a:ln w="9525">
            <a:noFill/>
            <a:miter lim="800000"/>
            <a:headEnd/>
            <a:tailEnd/>
          </a:ln>
        </p:spPr>
        <p:txBody>
          <a:bodyPr wrap="square">
            <a:spAutoFit/>
          </a:bodyPr>
          <a:lstStyle/>
          <a:p>
            <a:r>
              <a:rPr lang="ja-JP" altLang="en-US" sz="2700" dirty="0">
                <a:solidFill>
                  <a:srgbClr val="000000"/>
                </a:solidFill>
                <a:latin typeface="Times New Roman" pitchFamily="18" charset="0"/>
              </a:rPr>
              <a:t>夜しっかり眠れるって才能</a:t>
            </a:r>
            <a:endParaRPr lang="en-US" altLang="ja-JP" sz="2700" dirty="0">
              <a:solidFill>
                <a:srgbClr val="000000"/>
              </a:solidFill>
              <a:latin typeface="Times New Roman" pitchFamily="18" charset="0"/>
            </a:endParaRPr>
          </a:p>
          <a:p>
            <a:r>
              <a:rPr lang="ja-JP" altLang="en-US" sz="2700" dirty="0">
                <a:solidFill>
                  <a:srgbClr val="000000"/>
                </a:solidFill>
                <a:latin typeface="Times New Roman" pitchFamily="18" charset="0"/>
              </a:rPr>
              <a:t>　　～寝ても寝ても眠い中学生へ～</a:t>
            </a:r>
            <a:endParaRPr lang="en-US" altLang="ja-JP" sz="2700" dirty="0">
              <a:solidFill>
                <a:srgbClr val="000000"/>
              </a:solidFill>
              <a:latin typeface="Times New Roman" pitchFamily="18" charset="0"/>
            </a:endParaRPr>
          </a:p>
          <a:p>
            <a:r>
              <a:rPr lang="en-US" altLang="ja-JP" sz="2000" b="1" dirty="0">
                <a:solidFill>
                  <a:srgbClr val="000000"/>
                </a:solidFill>
                <a:latin typeface="Times New Roman" pitchFamily="18" charset="0"/>
              </a:rPr>
              <a:t> </a:t>
            </a:r>
          </a:p>
          <a:p>
            <a:r>
              <a:rPr lang="en-US" altLang="ja-JP" sz="2000" b="1" dirty="0">
                <a:solidFill>
                  <a:srgbClr val="000000"/>
                </a:solidFill>
                <a:latin typeface="Times New Roman" pitchFamily="18" charset="0"/>
              </a:rPr>
              <a:t> </a:t>
            </a:r>
            <a:r>
              <a:rPr lang="ja-JP" altLang="en-US" sz="2800" b="1" dirty="0">
                <a:solidFill>
                  <a:srgbClr val="000000"/>
                </a:solidFill>
                <a:latin typeface="Times New Roman" pitchFamily="18" charset="0"/>
              </a:rPr>
              <a:t>江東区立第四砂町中学校学校保健委員会講演　　</a:t>
            </a:r>
            <a:r>
              <a:rPr lang="ja-JP" altLang="en-US" sz="2000" b="1" dirty="0">
                <a:solidFill>
                  <a:srgbClr val="000000"/>
                </a:solidFill>
                <a:latin typeface="Times New Roman" pitchFamily="18" charset="0"/>
              </a:rPr>
              <a:t>　　　　　　　　　</a:t>
            </a:r>
            <a:endParaRPr lang="en-US" altLang="ja-JP" sz="2000" b="1" dirty="0">
              <a:solidFill>
                <a:srgbClr val="000000"/>
              </a:solidFill>
              <a:latin typeface="Times New Roman" pitchFamily="18" charset="0"/>
            </a:endParaRPr>
          </a:p>
          <a:p>
            <a:endParaRPr lang="en-US" altLang="ja-JP" sz="844" dirty="0">
              <a:solidFill>
                <a:srgbClr val="000000"/>
              </a:solidFill>
              <a:latin typeface="Times New Roman" pitchFamily="18" charset="0"/>
            </a:endParaRPr>
          </a:p>
          <a:p>
            <a:pPr eaLnBrk="1" hangingPunct="1"/>
            <a:r>
              <a:rPr lang="ja-JP" altLang="en-US" sz="1856" dirty="0">
                <a:solidFill>
                  <a:srgbClr val="000000"/>
                </a:solidFill>
                <a:latin typeface="Times New Roman" pitchFamily="18" charset="0"/>
              </a:rPr>
              <a:t>　　　　　　　　　　　　　      　　　　　　　　　　　　　　　　</a:t>
            </a:r>
            <a:r>
              <a:rPr lang="en-US" altLang="ja-JP" sz="1856" dirty="0">
                <a:solidFill>
                  <a:srgbClr val="000000"/>
                </a:solidFill>
                <a:latin typeface="Times New Roman" pitchFamily="18" charset="0"/>
              </a:rPr>
              <a:t>2025</a:t>
            </a:r>
            <a:r>
              <a:rPr lang="ja-JP" altLang="en-US" sz="1856" dirty="0">
                <a:solidFill>
                  <a:srgbClr val="000000"/>
                </a:solidFill>
                <a:latin typeface="Times New Roman" pitchFamily="18" charset="0"/>
              </a:rPr>
              <a:t>月</a:t>
            </a:r>
            <a:r>
              <a:rPr lang="en-US" altLang="ja-JP" sz="1856" dirty="0">
                <a:solidFill>
                  <a:srgbClr val="000000"/>
                </a:solidFill>
                <a:latin typeface="Times New Roman" pitchFamily="18" charset="0"/>
              </a:rPr>
              <a:t>12</a:t>
            </a:r>
            <a:r>
              <a:rPr lang="ja-JP" altLang="en-US" sz="1856" dirty="0">
                <a:solidFill>
                  <a:srgbClr val="000000"/>
                </a:solidFill>
                <a:latin typeface="Times New Roman" pitchFamily="18" charset="0"/>
              </a:rPr>
              <a:t>月</a:t>
            </a:r>
            <a:r>
              <a:rPr lang="en-US" altLang="ja-JP" sz="1856" dirty="0">
                <a:solidFill>
                  <a:srgbClr val="000000"/>
                </a:solidFill>
                <a:latin typeface="Times New Roman" pitchFamily="18" charset="0"/>
              </a:rPr>
              <a:t>16</a:t>
            </a:r>
            <a:r>
              <a:rPr lang="ja-JP" altLang="en-US" sz="1856" dirty="0">
                <a:solidFill>
                  <a:srgbClr val="000000"/>
                </a:solidFill>
                <a:latin typeface="Times New Roman" pitchFamily="18" charset="0"/>
              </a:rPr>
              <a:t>日</a:t>
            </a:r>
            <a:endParaRPr lang="en-US" altLang="zh-TW" sz="1856" dirty="0">
              <a:solidFill>
                <a:srgbClr val="000000"/>
              </a:solidFill>
              <a:latin typeface="Times New Roman" pitchFamily="18" charset="0"/>
            </a:endParaRPr>
          </a:p>
        </p:txBody>
      </p:sp>
      <p:sp>
        <p:nvSpPr>
          <p:cNvPr id="1030" name="正方形/長方形 5">
            <a:extLst>
              <a:ext uri="{FF2B5EF4-FFF2-40B4-BE49-F238E27FC236}">
                <a16:creationId xmlns:a16="http://schemas.microsoft.com/office/drawing/2014/main" id="{8979E68B-AD70-0E85-0A3F-2D39864F9F83}"/>
              </a:ext>
            </a:extLst>
          </p:cNvPr>
          <p:cNvSpPr>
            <a:spLocks noChangeArrowheads="1"/>
          </p:cNvSpPr>
          <p:nvPr/>
        </p:nvSpPr>
        <p:spPr bwMode="auto">
          <a:xfrm>
            <a:off x="3926086" y="2818209"/>
            <a:ext cx="4339828" cy="663708"/>
          </a:xfrm>
          <a:prstGeom prst="rect">
            <a:avLst/>
          </a:prstGeom>
          <a:noFill/>
          <a:ln w="9525">
            <a:noFill/>
            <a:miter lim="800000"/>
            <a:headEnd/>
            <a:tailEnd/>
          </a:ln>
        </p:spPr>
        <p:txBody>
          <a:bodyPr>
            <a:spAutoFit/>
          </a:bodyPr>
          <a:lstStyle/>
          <a:p>
            <a:pPr eaLnBrk="1" hangingPunct="1"/>
            <a:endParaRPr lang="ja-JP" altLang="en-US" sz="3713">
              <a:solidFill>
                <a:srgbClr val="000000"/>
              </a:solidFill>
              <a:latin typeface="Times New Roman" pitchFamily="18" charset="0"/>
            </a:endParaRPr>
          </a:p>
        </p:txBody>
      </p:sp>
    </p:spTree>
    <p:extLst>
      <p:ext uri="{BB962C8B-B14F-4D97-AF65-F5344CB8AC3E}">
        <p14:creationId xmlns:p14="http://schemas.microsoft.com/office/powerpoint/2010/main" val="4245506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CA1A7-4BFD-376B-F291-C7E2AC6C26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019D18-D254-F6D4-C025-9CC38ACE4980}"/>
              </a:ext>
            </a:extLst>
          </p:cNvPr>
          <p:cNvSpPr>
            <a:spLocks noGrp="1"/>
          </p:cNvSpPr>
          <p:nvPr>
            <p:ph type="title"/>
          </p:nvPr>
        </p:nvSpPr>
        <p:spPr>
          <a:xfrm>
            <a:off x="0" y="0"/>
            <a:ext cx="12192000" cy="1325563"/>
          </a:xfrm>
        </p:spPr>
        <p:txBody>
          <a:bodyPr/>
          <a:lstStyle/>
          <a:p>
            <a:pPr algn="ctr"/>
            <a:r>
              <a:rPr lang="ja-JP" altLang="en-US" dirty="0"/>
              <a:t>患者さん①</a:t>
            </a:r>
            <a:r>
              <a:rPr dirty="0"/>
              <a:t> </a:t>
            </a:r>
          </a:p>
        </p:txBody>
      </p:sp>
      <p:sp>
        <p:nvSpPr>
          <p:cNvPr id="3" name="Content Placeholder 2">
            <a:extLst>
              <a:ext uri="{FF2B5EF4-FFF2-40B4-BE49-F238E27FC236}">
                <a16:creationId xmlns:a16="http://schemas.microsoft.com/office/drawing/2014/main" id="{740EFEBE-CC60-A14C-C0F1-23F0C262BE46}"/>
              </a:ext>
            </a:extLst>
          </p:cNvPr>
          <p:cNvSpPr>
            <a:spLocks noGrp="1"/>
          </p:cNvSpPr>
          <p:nvPr>
            <p:ph idx="1"/>
          </p:nvPr>
        </p:nvSpPr>
        <p:spPr>
          <a:xfrm>
            <a:off x="206829" y="1118054"/>
            <a:ext cx="11658600" cy="4351338"/>
          </a:xfrm>
        </p:spPr>
        <p:txBody>
          <a:bodyPr>
            <a:noAutofit/>
          </a:bodyPr>
          <a:lstStyle/>
          <a:p>
            <a:r>
              <a:rPr lang="ja-JP" altLang="en-US" sz="2600" dirty="0">
                <a:solidFill>
                  <a:srgbClr val="000000"/>
                </a:solidFill>
                <a:latin typeface="Meiryo"/>
              </a:rPr>
              <a:t>授業中に寝てしまう、とのことで外来受診された小学校</a:t>
            </a:r>
            <a:r>
              <a:rPr lang="en-US" altLang="ja-JP" sz="2600" dirty="0">
                <a:solidFill>
                  <a:srgbClr val="000000"/>
                </a:solidFill>
                <a:latin typeface="Meiryo"/>
              </a:rPr>
              <a:t>5</a:t>
            </a:r>
            <a:r>
              <a:rPr lang="ja-JP" altLang="en-US" sz="2600" dirty="0">
                <a:solidFill>
                  <a:srgbClr val="000000"/>
                </a:solidFill>
                <a:latin typeface="Meiryo"/>
              </a:rPr>
              <a:t>年生</a:t>
            </a:r>
            <a:endParaRPr lang="en-US" altLang="ja-JP" sz="2600" dirty="0">
              <a:solidFill>
                <a:srgbClr val="000000"/>
              </a:solidFill>
              <a:latin typeface="Meiryo"/>
            </a:endParaRPr>
          </a:p>
          <a:p>
            <a:r>
              <a:rPr lang="ja-JP" altLang="en-US" sz="2600" dirty="0">
                <a:solidFill>
                  <a:srgbClr val="000000"/>
                </a:solidFill>
                <a:latin typeface="Meiryo"/>
              </a:rPr>
              <a:t>この少年は連日</a:t>
            </a:r>
            <a:r>
              <a:rPr lang="en-US" altLang="ja-JP" sz="2600" dirty="0">
                <a:solidFill>
                  <a:srgbClr val="000000"/>
                </a:solidFill>
                <a:latin typeface="Meiryo"/>
              </a:rPr>
              <a:t>21</a:t>
            </a:r>
            <a:r>
              <a:rPr lang="ja-JP" altLang="en-US" sz="2600" dirty="0">
                <a:solidFill>
                  <a:srgbClr val="000000"/>
                </a:solidFill>
                <a:latin typeface="Meiryo"/>
              </a:rPr>
              <a:t>時過ぎまでの練習に加えて</a:t>
            </a:r>
            <a:r>
              <a:rPr lang="en-US" altLang="ja-JP" sz="2600" dirty="0">
                <a:solidFill>
                  <a:srgbClr val="000000"/>
                </a:solidFill>
                <a:latin typeface="Meiryo"/>
              </a:rPr>
              <a:t>, </a:t>
            </a:r>
            <a:r>
              <a:rPr lang="ja-JP" altLang="en-US" sz="2600" dirty="0">
                <a:solidFill>
                  <a:srgbClr val="000000"/>
                </a:solidFill>
                <a:latin typeface="Meiryo"/>
              </a:rPr>
              <a:t>強豪チームであったため、毎週末は遠征があり、早起きをせざるを得ませんでした。</a:t>
            </a:r>
            <a:endParaRPr lang="en-US" altLang="ja-JP" sz="2600" dirty="0">
              <a:solidFill>
                <a:srgbClr val="000000"/>
              </a:solidFill>
              <a:latin typeface="Meiryo"/>
            </a:endParaRPr>
          </a:p>
          <a:p>
            <a:r>
              <a:rPr lang="ja-JP" altLang="en-US" sz="2600" dirty="0">
                <a:solidFill>
                  <a:srgbClr val="000000"/>
                </a:solidFill>
                <a:latin typeface="Meiryo"/>
              </a:rPr>
              <a:t>彼はチームの中では年齢が低い方であるにもかかわらず、レギュラーの座を射止めていました。</a:t>
            </a:r>
            <a:endParaRPr lang="en-US" altLang="ja-JP" sz="2600" dirty="0">
              <a:solidFill>
                <a:srgbClr val="000000"/>
              </a:solidFill>
              <a:latin typeface="Meiryo"/>
            </a:endParaRPr>
          </a:p>
          <a:p>
            <a:r>
              <a:rPr lang="ja-JP" altLang="en-US" sz="2600" dirty="0">
                <a:solidFill>
                  <a:srgbClr val="000000"/>
                </a:solidFill>
                <a:latin typeface="Meiryo"/>
              </a:rPr>
              <a:t>彼に聞きました。「野球と授業、どっちが大切？」</a:t>
            </a:r>
            <a:endParaRPr lang="en-US" altLang="ja-JP" sz="2600" dirty="0">
              <a:solidFill>
                <a:srgbClr val="000000"/>
              </a:solidFill>
              <a:latin typeface="Meiryo"/>
            </a:endParaRPr>
          </a:p>
          <a:p>
            <a:r>
              <a:rPr lang="ja-JP" altLang="en-US" sz="2600" dirty="0">
                <a:solidFill>
                  <a:srgbClr val="000000"/>
                </a:solidFill>
                <a:latin typeface="Meiryo"/>
              </a:rPr>
              <a:t>彼は即座に答えました。「野球。」</a:t>
            </a:r>
            <a:endParaRPr lang="en-US" altLang="ja-JP" sz="2600" dirty="0">
              <a:solidFill>
                <a:srgbClr val="000000"/>
              </a:solidFill>
              <a:latin typeface="Meiryo"/>
            </a:endParaRPr>
          </a:p>
          <a:p>
            <a:r>
              <a:rPr lang="ja-JP" altLang="en-US" sz="2600" dirty="0">
                <a:solidFill>
                  <a:srgbClr val="000000"/>
                </a:solidFill>
                <a:latin typeface="Meiryo"/>
              </a:rPr>
              <a:t>そこで神山も即座応えました。「じゃ、授業中に寝よう。」</a:t>
            </a:r>
          </a:p>
          <a:p>
            <a:endParaRPr lang="ja-JP" altLang="en-US" sz="2600" dirty="0">
              <a:solidFill>
                <a:srgbClr val="000000"/>
              </a:solidFill>
              <a:latin typeface="Meiryo"/>
            </a:endParaRPr>
          </a:p>
          <a:p>
            <a:endParaRPr lang="ja-JP" altLang="en-US" sz="2600" dirty="0">
              <a:solidFill>
                <a:srgbClr val="000000"/>
              </a:solidFill>
              <a:latin typeface="Meiryo"/>
            </a:endParaRPr>
          </a:p>
        </p:txBody>
      </p:sp>
    </p:spTree>
    <p:extLst>
      <p:ext uri="{BB962C8B-B14F-4D97-AF65-F5344CB8AC3E}">
        <p14:creationId xmlns:p14="http://schemas.microsoft.com/office/powerpoint/2010/main" val="3438209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816A6-9B02-C763-6572-05222CC651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3A4DC2-28E5-4314-7666-35689ED1D979}"/>
              </a:ext>
            </a:extLst>
          </p:cNvPr>
          <p:cNvSpPr>
            <a:spLocks noGrp="1"/>
          </p:cNvSpPr>
          <p:nvPr>
            <p:ph type="title"/>
          </p:nvPr>
        </p:nvSpPr>
        <p:spPr>
          <a:xfrm>
            <a:off x="0" y="0"/>
            <a:ext cx="12192000" cy="1325563"/>
          </a:xfrm>
        </p:spPr>
        <p:txBody>
          <a:bodyPr/>
          <a:lstStyle/>
          <a:p>
            <a:pPr algn="ctr"/>
            <a:r>
              <a:rPr lang="ja-JP" altLang="en-US" dirty="0"/>
              <a:t>患者さん</a:t>
            </a:r>
            <a:r>
              <a:rPr dirty="0"/>
              <a:t> </a:t>
            </a:r>
            <a:r>
              <a:rPr lang="ja-JP" altLang="en-US" dirty="0"/>
              <a:t>②</a:t>
            </a:r>
            <a:endParaRPr dirty="0"/>
          </a:p>
        </p:txBody>
      </p:sp>
      <p:sp>
        <p:nvSpPr>
          <p:cNvPr id="3" name="Content Placeholder 2">
            <a:extLst>
              <a:ext uri="{FF2B5EF4-FFF2-40B4-BE49-F238E27FC236}">
                <a16:creationId xmlns:a16="http://schemas.microsoft.com/office/drawing/2014/main" id="{8064B992-DC90-DD0C-7A43-D5F36ABA2FC1}"/>
              </a:ext>
            </a:extLst>
          </p:cNvPr>
          <p:cNvSpPr>
            <a:spLocks noGrp="1"/>
          </p:cNvSpPr>
          <p:nvPr>
            <p:ph idx="1"/>
          </p:nvPr>
        </p:nvSpPr>
        <p:spPr>
          <a:xfrm>
            <a:off x="206829" y="1118054"/>
            <a:ext cx="11658600" cy="4351338"/>
          </a:xfrm>
        </p:spPr>
        <p:txBody>
          <a:bodyPr>
            <a:noAutofit/>
          </a:bodyPr>
          <a:lstStyle/>
          <a:p>
            <a:r>
              <a:rPr lang="ja-JP" altLang="en-US" sz="2600" dirty="0">
                <a:solidFill>
                  <a:srgbClr val="000000"/>
                </a:solidFill>
                <a:latin typeface="Meiryo"/>
              </a:rPr>
              <a:t>朝起きられないとのことで受診した中学３年生，１４ 歳女児</a:t>
            </a:r>
            <a:endParaRPr lang="en-US" altLang="ja-JP" sz="2600" dirty="0">
              <a:solidFill>
                <a:srgbClr val="000000"/>
              </a:solidFill>
              <a:latin typeface="Meiryo"/>
            </a:endParaRPr>
          </a:p>
          <a:p>
            <a:r>
              <a:rPr lang="ja-JP" altLang="en-US" sz="2600" dirty="0">
                <a:solidFill>
                  <a:srgbClr val="000000"/>
                </a:solidFill>
                <a:latin typeface="Meiryo"/>
              </a:rPr>
              <a:t>小学校</a:t>
            </a:r>
            <a:r>
              <a:rPr lang="en-US" altLang="ja-JP" sz="2600" dirty="0">
                <a:solidFill>
                  <a:srgbClr val="000000"/>
                </a:solidFill>
                <a:latin typeface="Meiryo"/>
              </a:rPr>
              <a:t>6 </a:t>
            </a:r>
            <a:r>
              <a:rPr lang="ja-JP" altLang="en-US" sz="2600" dirty="0">
                <a:solidFill>
                  <a:srgbClr val="000000"/>
                </a:solidFill>
                <a:latin typeface="Meiryo"/>
              </a:rPr>
              <a:t>年生の夏休み後，ゲームや携帯電話の使用により就寝が</a:t>
            </a:r>
            <a:r>
              <a:rPr lang="en-US" altLang="ja-JP" sz="2600" dirty="0">
                <a:solidFill>
                  <a:srgbClr val="000000"/>
                </a:solidFill>
                <a:latin typeface="Meiryo"/>
              </a:rPr>
              <a:t>0 </a:t>
            </a:r>
            <a:r>
              <a:rPr lang="ja-JP" altLang="en-US" sz="2600" dirty="0">
                <a:solidFill>
                  <a:srgbClr val="000000"/>
                </a:solidFill>
                <a:latin typeface="Meiryo"/>
              </a:rPr>
              <a:t>時以降になり，起床は</a:t>
            </a:r>
            <a:r>
              <a:rPr lang="en-US" altLang="ja-JP" sz="2600" dirty="0">
                <a:solidFill>
                  <a:srgbClr val="000000"/>
                </a:solidFill>
                <a:latin typeface="Meiryo"/>
              </a:rPr>
              <a:t>7 </a:t>
            </a:r>
            <a:r>
              <a:rPr lang="ja-JP" altLang="en-US" sz="2600" dirty="0">
                <a:solidFill>
                  <a:srgbClr val="000000"/>
                </a:solidFill>
                <a:latin typeface="Meiryo"/>
              </a:rPr>
              <a:t>時半で遅刻ギリギリになった．</a:t>
            </a:r>
          </a:p>
          <a:p>
            <a:r>
              <a:rPr lang="ja-JP" altLang="en-US" sz="2600" dirty="0">
                <a:solidFill>
                  <a:srgbClr val="000000"/>
                </a:solidFill>
                <a:latin typeface="Meiryo"/>
              </a:rPr>
              <a:t>　中学入学後に通塾開始．就寝は</a:t>
            </a:r>
            <a:r>
              <a:rPr lang="en-US" altLang="ja-JP" sz="2600" dirty="0">
                <a:solidFill>
                  <a:srgbClr val="000000"/>
                </a:solidFill>
                <a:latin typeface="Meiryo"/>
              </a:rPr>
              <a:t>1 </a:t>
            </a:r>
            <a:r>
              <a:rPr lang="ja-JP" altLang="en-US" sz="2600" dirty="0">
                <a:solidFill>
                  <a:srgbClr val="000000"/>
                </a:solidFill>
                <a:latin typeface="Meiryo"/>
              </a:rPr>
              <a:t>時，起床は</a:t>
            </a:r>
            <a:r>
              <a:rPr lang="en-US" altLang="ja-JP" sz="2600" dirty="0">
                <a:solidFill>
                  <a:srgbClr val="000000"/>
                </a:solidFill>
                <a:latin typeface="Meiryo"/>
              </a:rPr>
              <a:t>7 </a:t>
            </a:r>
            <a:r>
              <a:rPr lang="ja-JP" altLang="en-US" sz="2600" dirty="0">
                <a:solidFill>
                  <a:srgbClr val="000000"/>
                </a:solidFill>
                <a:latin typeface="Meiryo"/>
              </a:rPr>
              <a:t>時半，昼間には居眠りが頻発，休日の起床は午後であった．　　</a:t>
            </a:r>
          </a:p>
          <a:p>
            <a:r>
              <a:rPr lang="ja-JP" altLang="en-US" sz="2600" dirty="0">
                <a:solidFill>
                  <a:srgbClr val="000000"/>
                </a:solidFill>
                <a:latin typeface="Meiryo"/>
              </a:rPr>
              <a:t>　試験中も寝てしまい，何とかしたいと自分の意志で受診．</a:t>
            </a:r>
          </a:p>
          <a:p>
            <a:r>
              <a:rPr lang="ja-JP" altLang="en-US" sz="2600" dirty="0">
                <a:solidFill>
                  <a:srgbClr val="000000"/>
                </a:solidFill>
                <a:latin typeface="Meiryo"/>
              </a:rPr>
              <a:t>　初診時は就寝</a:t>
            </a:r>
            <a:r>
              <a:rPr lang="en-US" altLang="ja-JP" sz="2600" dirty="0">
                <a:solidFill>
                  <a:srgbClr val="000000"/>
                </a:solidFill>
                <a:latin typeface="Meiryo"/>
              </a:rPr>
              <a:t>1 </a:t>
            </a:r>
            <a:r>
              <a:rPr lang="ja-JP" altLang="en-US" sz="2600" dirty="0">
                <a:solidFill>
                  <a:srgbClr val="000000"/>
                </a:solidFill>
                <a:latin typeface="Meiryo"/>
              </a:rPr>
              <a:t>時半，起床</a:t>
            </a:r>
            <a:r>
              <a:rPr lang="en-US" altLang="ja-JP" sz="2600" dirty="0">
                <a:solidFill>
                  <a:srgbClr val="000000"/>
                </a:solidFill>
                <a:latin typeface="Meiryo"/>
              </a:rPr>
              <a:t>7 </a:t>
            </a:r>
            <a:r>
              <a:rPr lang="ja-JP" altLang="en-US" sz="2600" dirty="0">
                <a:solidFill>
                  <a:srgbClr val="000000"/>
                </a:solidFill>
                <a:latin typeface="Meiryo"/>
              </a:rPr>
              <a:t>時過ぎ，土曜は塾があり起床は</a:t>
            </a:r>
            <a:r>
              <a:rPr lang="en-US" altLang="ja-JP" sz="2600" dirty="0">
                <a:solidFill>
                  <a:srgbClr val="000000"/>
                </a:solidFill>
                <a:latin typeface="Meiryo"/>
              </a:rPr>
              <a:t>11 </a:t>
            </a:r>
            <a:r>
              <a:rPr lang="ja-JP" altLang="en-US" sz="2600" dirty="0">
                <a:solidFill>
                  <a:srgbClr val="000000"/>
                </a:solidFill>
                <a:latin typeface="Meiryo"/>
              </a:rPr>
              <a:t>時，日曜の起床は</a:t>
            </a:r>
            <a:r>
              <a:rPr lang="en-US" altLang="ja-JP" sz="2600" dirty="0">
                <a:solidFill>
                  <a:srgbClr val="000000"/>
                </a:solidFill>
                <a:latin typeface="Meiryo"/>
              </a:rPr>
              <a:t>14 </a:t>
            </a:r>
            <a:r>
              <a:rPr lang="ja-JP" altLang="en-US" sz="2600" dirty="0">
                <a:solidFill>
                  <a:srgbClr val="000000"/>
                </a:solidFill>
                <a:latin typeface="Meiryo"/>
              </a:rPr>
              <a:t>時．大笑いでの脱力経験なし．</a:t>
            </a:r>
            <a:endParaRPr lang="en-US" altLang="ja-JP" sz="2600" dirty="0">
              <a:solidFill>
                <a:srgbClr val="000000"/>
              </a:solidFill>
              <a:latin typeface="Meiryo"/>
            </a:endParaRPr>
          </a:p>
          <a:p>
            <a:r>
              <a:rPr lang="ja-JP" altLang="en-US" sz="2600" dirty="0">
                <a:solidFill>
                  <a:srgbClr val="000000"/>
                </a:solidFill>
                <a:latin typeface="Meiryo"/>
              </a:rPr>
              <a:t>睡眠時間は平日で</a:t>
            </a:r>
            <a:r>
              <a:rPr lang="en-US" altLang="ja-JP" sz="2600" dirty="0">
                <a:solidFill>
                  <a:srgbClr val="000000"/>
                </a:solidFill>
                <a:latin typeface="Meiryo"/>
              </a:rPr>
              <a:t>5 </a:t>
            </a:r>
            <a:r>
              <a:rPr lang="ja-JP" altLang="en-US" sz="2600" dirty="0">
                <a:solidFill>
                  <a:srgbClr val="000000"/>
                </a:solidFill>
                <a:latin typeface="Meiryo"/>
              </a:rPr>
              <a:t>時間半と推奨睡眠時間（</a:t>
            </a:r>
            <a:r>
              <a:rPr lang="en-US" altLang="ja-JP" sz="2600" dirty="0">
                <a:solidFill>
                  <a:srgbClr val="000000"/>
                </a:solidFill>
                <a:latin typeface="Meiryo"/>
              </a:rPr>
              <a:t>8</a:t>
            </a:r>
            <a:r>
              <a:rPr lang="ja-JP" altLang="en-US" sz="2600" dirty="0">
                <a:solidFill>
                  <a:srgbClr val="000000"/>
                </a:solidFill>
                <a:latin typeface="Meiryo"/>
              </a:rPr>
              <a:t>から</a:t>
            </a:r>
            <a:r>
              <a:rPr lang="en-US" altLang="ja-JP" sz="2600" dirty="0">
                <a:solidFill>
                  <a:srgbClr val="000000"/>
                </a:solidFill>
                <a:latin typeface="Meiryo"/>
              </a:rPr>
              <a:t>10 </a:t>
            </a:r>
            <a:r>
              <a:rPr lang="ja-JP" altLang="en-US" sz="2600" dirty="0">
                <a:solidFill>
                  <a:srgbClr val="000000"/>
                </a:solidFill>
                <a:latin typeface="Meiryo"/>
              </a:rPr>
              <a:t>時間）以下だった　</a:t>
            </a:r>
          </a:p>
        </p:txBody>
      </p:sp>
    </p:spTree>
    <p:extLst>
      <p:ext uri="{BB962C8B-B14F-4D97-AF65-F5344CB8AC3E}">
        <p14:creationId xmlns:p14="http://schemas.microsoft.com/office/powerpoint/2010/main" val="1908647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4D2E8-729F-0E9A-C71A-832A52F6CEF3}"/>
            </a:ext>
          </a:extLst>
        </p:cNvPr>
        <p:cNvGrpSpPr/>
        <p:nvPr/>
      </p:nvGrpSpPr>
      <p:grpSpPr>
        <a:xfrm>
          <a:off x="0" y="0"/>
          <a:ext cx="0" cy="0"/>
          <a:chOff x="0" y="0"/>
          <a:chExt cx="0" cy="0"/>
        </a:xfrm>
      </p:grpSpPr>
      <p:pic>
        <p:nvPicPr>
          <p:cNvPr id="2" name="図 1" descr="https://sleepfoundation.org/sites/default/files/STREPchanges_1.png">
            <a:extLst>
              <a:ext uri="{FF2B5EF4-FFF2-40B4-BE49-F238E27FC236}">
                <a16:creationId xmlns:a16="http://schemas.microsoft.com/office/drawing/2014/main" id="{A05E1606-C448-B4D0-CBFF-94D304F7A77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52070" y="116632"/>
            <a:ext cx="7744330" cy="6480720"/>
          </a:xfrm>
          <a:prstGeom prst="rect">
            <a:avLst/>
          </a:prstGeom>
          <a:noFill/>
          <a:ln>
            <a:noFill/>
          </a:ln>
        </p:spPr>
      </p:pic>
      <p:pic>
        <p:nvPicPr>
          <p:cNvPr id="3" name="Picture 10">
            <a:extLst>
              <a:ext uri="{FF2B5EF4-FFF2-40B4-BE49-F238E27FC236}">
                <a16:creationId xmlns:a16="http://schemas.microsoft.com/office/drawing/2014/main" id="{ED60DECD-A2EB-C24A-D74C-AD77DAF3BECD}"/>
              </a:ext>
            </a:extLst>
          </p:cNvPr>
          <p:cNvPicPr>
            <a:picLocks noChangeAspect="1" noChangeArrowheads="1"/>
          </p:cNvPicPr>
          <p:nvPr/>
        </p:nvPicPr>
        <p:blipFill>
          <a:blip r:embed="rId3" cstate="print"/>
          <a:srcRect/>
          <a:stretch>
            <a:fillRect/>
          </a:stretch>
        </p:blipFill>
        <p:spPr bwMode="auto">
          <a:xfrm>
            <a:off x="10409835" y="13788"/>
            <a:ext cx="1782165" cy="1009759"/>
          </a:xfrm>
          <a:prstGeom prst="rect">
            <a:avLst/>
          </a:prstGeom>
          <a:noFill/>
          <a:ln w="9525">
            <a:noFill/>
            <a:miter lim="800000"/>
            <a:headEnd/>
            <a:tailEnd/>
          </a:ln>
        </p:spPr>
      </p:pic>
    </p:spTree>
    <p:extLst>
      <p:ext uri="{BB962C8B-B14F-4D97-AF65-F5344CB8AC3E}">
        <p14:creationId xmlns:p14="http://schemas.microsoft.com/office/powerpoint/2010/main" val="937696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BCA4E-4528-5370-0535-89DDC0DB87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41B989-0E8A-6B7F-07F3-E902316E51B4}"/>
              </a:ext>
            </a:extLst>
          </p:cNvPr>
          <p:cNvSpPr>
            <a:spLocks noGrp="1"/>
          </p:cNvSpPr>
          <p:nvPr>
            <p:ph type="title"/>
          </p:nvPr>
        </p:nvSpPr>
        <p:spPr>
          <a:xfrm>
            <a:off x="0" y="0"/>
            <a:ext cx="12192000" cy="1325563"/>
          </a:xfrm>
        </p:spPr>
        <p:txBody>
          <a:bodyPr/>
          <a:lstStyle/>
          <a:p>
            <a:pPr algn="ctr"/>
            <a:r>
              <a:rPr lang="ja-JP" altLang="en-US" dirty="0"/>
              <a:t>患者さん</a:t>
            </a:r>
            <a:r>
              <a:rPr dirty="0"/>
              <a:t> </a:t>
            </a:r>
            <a:r>
              <a:rPr lang="ja-JP" altLang="en-US" dirty="0"/>
              <a:t>②続</a:t>
            </a:r>
            <a:endParaRPr dirty="0"/>
          </a:p>
        </p:txBody>
      </p:sp>
      <p:sp>
        <p:nvSpPr>
          <p:cNvPr id="3" name="Content Placeholder 2">
            <a:extLst>
              <a:ext uri="{FF2B5EF4-FFF2-40B4-BE49-F238E27FC236}">
                <a16:creationId xmlns:a16="http://schemas.microsoft.com/office/drawing/2014/main" id="{99CC09A9-EF00-2A51-5D27-C85725650A9A}"/>
              </a:ext>
            </a:extLst>
          </p:cNvPr>
          <p:cNvSpPr>
            <a:spLocks noGrp="1"/>
          </p:cNvSpPr>
          <p:nvPr>
            <p:ph idx="1"/>
          </p:nvPr>
        </p:nvSpPr>
        <p:spPr>
          <a:xfrm>
            <a:off x="206829" y="1118054"/>
            <a:ext cx="11658600" cy="4351338"/>
          </a:xfrm>
        </p:spPr>
        <p:txBody>
          <a:bodyPr>
            <a:noAutofit/>
          </a:bodyPr>
          <a:lstStyle/>
          <a:p>
            <a:r>
              <a:rPr lang="ja-JP" altLang="en-US" sz="2600" dirty="0">
                <a:solidFill>
                  <a:srgbClr val="000000"/>
                </a:solidFill>
                <a:latin typeface="Meiryo"/>
              </a:rPr>
              <a:t>　大笑いでの脱力経験なし．睡眠時間は平日で</a:t>
            </a:r>
            <a:r>
              <a:rPr lang="en-US" altLang="ja-JP" sz="2600" dirty="0">
                <a:solidFill>
                  <a:srgbClr val="000000"/>
                </a:solidFill>
                <a:latin typeface="Meiryo"/>
              </a:rPr>
              <a:t>5 </a:t>
            </a:r>
            <a:r>
              <a:rPr lang="ja-JP" altLang="en-US" sz="2600" dirty="0">
                <a:solidFill>
                  <a:srgbClr val="000000"/>
                </a:solidFill>
                <a:latin typeface="Meiryo"/>
              </a:rPr>
              <a:t>時間半と推奨睡眠時間（</a:t>
            </a:r>
            <a:r>
              <a:rPr lang="en-US" altLang="ja-JP" sz="2600" dirty="0">
                <a:solidFill>
                  <a:srgbClr val="000000"/>
                </a:solidFill>
                <a:latin typeface="Meiryo"/>
              </a:rPr>
              <a:t>8</a:t>
            </a:r>
            <a:r>
              <a:rPr lang="ja-JP" altLang="en-US" sz="2600" dirty="0">
                <a:solidFill>
                  <a:srgbClr val="000000"/>
                </a:solidFill>
                <a:latin typeface="Meiryo"/>
              </a:rPr>
              <a:t>から</a:t>
            </a:r>
            <a:r>
              <a:rPr lang="en-US" altLang="ja-JP" sz="2600" dirty="0">
                <a:solidFill>
                  <a:srgbClr val="000000"/>
                </a:solidFill>
                <a:latin typeface="Meiryo"/>
              </a:rPr>
              <a:t>10 </a:t>
            </a:r>
            <a:r>
              <a:rPr lang="ja-JP" altLang="en-US" sz="2600" dirty="0">
                <a:solidFill>
                  <a:srgbClr val="000000"/>
                </a:solidFill>
                <a:latin typeface="Meiryo"/>
              </a:rPr>
              <a:t>時間）以下だったので，睡眠時間延長，夜間のゲームや携帯電話の使用中止，睡眠表記載を提案．</a:t>
            </a:r>
          </a:p>
          <a:p>
            <a:r>
              <a:rPr lang="ja-JP" altLang="en-US" sz="2600" dirty="0">
                <a:solidFill>
                  <a:srgbClr val="000000"/>
                </a:solidFill>
                <a:latin typeface="Meiryo"/>
              </a:rPr>
              <a:t>　</a:t>
            </a:r>
            <a:r>
              <a:rPr lang="en-US" altLang="ja-JP" sz="2600" dirty="0">
                <a:solidFill>
                  <a:srgbClr val="000000"/>
                </a:solidFill>
                <a:latin typeface="Meiryo"/>
              </a:rPr>
              <a:t>10 </a:t>
            </a:r>
            <a:r>
              <a:rPr lang="ja-JP" altLang="en-US" sz="2600" dirty="0">
                <a:solidFill>
                  <a:srgbClr val="000000"/>
                </a:solidFill>
                <a:latin typeface="Meiryo"/>
              </a:rPr>
              <a:t>日後の検査で睡眠開始時レム睡眠期はなかった．夜間の携帯電話使用はやめたが，就床後も眠れないとのことであったので，ラメルテオン</a:t>
            </a:r>
            <a:r>
              <a:rPr lang="en-US" altLang="ja-JP" sz="2600" dirty="0">
                <a:solidFill>
                  <a:srgbClr val="000000"/>
                </a:solidFill>
                <a:latin typeface="Meiryo"/>
              </a:rPr>
              <a:t>4 mg </a:t>
            </a:r>
            <a:r>
              <a:rPr lang="ja-JP" altLang="en-US" sz="2600" dirty="0">
                <a:solidFill>
                  <a:srgbClr val="000000"/>
                </a:solidFill>
                <a:latin typeface="Meiryo"/>
              </a:rPr>
              <a:t>入眠前服用を処方．</a:t>
            </a:r>
          </a:p>
          <a:p>
            <a:r>
              <a:rPr lang="ja-JP" altLang="en-US" sz="2600" dirty="0">
                <a:solidFill>
                  <a:srgbClr val="000000"/>
                </a:solidFill>
                <a:latin typeface="Meiryo"/>
              </a:rPr>
              <a:t>　</a:t>
            </a:r>
            <a:r>
              <a:rPr lang="en-US" altLang="ja-JP" sz="2600" dirty="0">
                <a:solidFill>
                  <a:srgbClr val="000000"/>
                </a:solidFill>
                <a:latin typeface="Meiryo"/>
              </a:rPr>
              <a:t>2 </a:t>
            </a:r>
            <a:r>
              <a:rPr lang="ja-JP" altLang="en-US" sz="2600" dirty="0">
                <a:solidFill>
                  <a:srgbClr val="000000"/>
                </a:solidFill>
                <a:latin typeface="Meiryo"/>
              </a:rPr>
              <a:t>週後，昼間の眠気持続．朝食欠食，夕食遅延の改善を提案した．</a:t>
            </a:r>
          </a:p>
          <a:p>
            <a:r>
              <a:rPr lang="ja-JP" altLang="en-US" sz="2600" dirty="0">
                <a:solidFill>
                  <a:srgbClr val="000000"/>
                </a:solidFill>
                <a:latin typeface="Meiryo"/>
              </a:rPr>
              <a:t>　さらに</a:t>
            </a:r>
            <a:r>
              <a:rPr lang="en-US" altLang="ja-JP" sz="2600" dirty="0">
                <a:solidFill>
                  <a:srgbClr val="000000"/>
                </a:solidFill>
                <a:latin typeface="Meiryo"/>
              </a:rPr>
              <a:t>2 </a:t>
            </a:r>
            <a:r>
              <a:rPr lang="ja-JP" altLang="en-US" sz="2600" dirty="0">
                <a:solidFill>
                  <a:srgbClr val="000000"/>
                </a:solidFill>
                <a:latin typeface="Meiryo"/>
              </a:rPr>
              <a:t>週後．</a:t>
            </a:r>
            <a:r>
              <a:rPr lang="en-US" altLang="ja-JP" sz="2600" dirty="0">
                <a:solidFill>
                  <a:srgbClr val="000000"/>
                </a:solidFill>
                <a:latin typeface="Meiryo"/>
              </a:rPr>
              <a:t>0 </a:t>
            </a:r>
            <a:r>
              <a:rPr lang="ja-JP" altLang="en-US" sz="2600" dirty="0">
                <a:solidFill>
                  <a:srgbClr val="000000"/>
                </a:solidFill>
                <a:latin typeface="Meiryo"/>
              </a:rPr>
              <a:t>時前の就床を心がけ，休日の朝寝坊が以前ほどではなくなり，中学教師とも相談し，冬休みは睡眠時間確保を優先することにしたという．</a:t>
            </a:r>
          </a:p>
          <a:p>
            <a:r>
              <a:rPr lang="ja-JP" altLang="en-US" sz="2600" dirty="0">
                <a:solidFill>
                  <a:srgbClr val="000000"/>
                </a:solidFill>
                <a:latin typeface="Meiryo"/>
              </a:rPr>
              <a:t>　</a:t>
            </a:r>
            <a:r>
              <a:rPr lang="en-US" altLang="ja-JP" sz="2600" dirty="0">
                <a:solidFill>
                  <a:srgbClr val="000000"/>
                </a:solidFill>
                <a:latin typeface="Meiryo"/>
              </a:rPr>
              <a:t>1 </a:t>
            </a:r>
            <a:r>
              <a:rPr lang="ja-JP" altLang="en-US" sz="2600" dirty="0">
                <a:solidFill>
                  <a:srgbClr val="000000"/>
                </a:solidFill>
                <a:latin typeface="Meiryo"/>
              </a:rPr>
              <a:t>か月後，服薬なしで寝つきは改善，</a:t>
            </a:r>
            <a:r>
              <a:rPr lang="en-US" altLang="ja-JP" sz="2600" dirty="0">
                <a:solidFill>
                  <a:srgbClr val="000000"/>
                </a:solidFill>
                <a:latin typeface="Meiryo"/>
              </a:rPr>
              <a:t>0 </a:t>
            </a:r>
            <a:r>
              <a:rPr lang="ja-JP" altLang="en-US" sz="2600" dirty="0">
                <a:solidFill>
                  <a:srgbClr val="000000"/>
                </a:solidFill>
                <a:latin typeface="Meiryo"/>
              </a:rPr>
              <a:t>時就寝，起床</a:t>
            </a:r>
            <a:r>
              <a:rPr lang="en-US" altLang="ja-JP" sz="2600" dirty="0">
                <a:solidFill>
                  <a:srgbClr val="000000"/>
                </a:solidFill>
                <a:latin typeface="Meiryo"/>
              </a:rPr>
              <a:t>8 </a:t>
            </a:r>
            <a:r>
              <a:rPr lang="ja-JP" altLang="en-US" sz="2600" dirty="0">
                <a:solidFill>
                  <a:srgbClr val="000000"/>
                </a:solidFill>
                <a:latin typeface="Meiryo"/>
              </a:rPr>
              <a:t>時前，休日の起床は</a:t>
            </a:r>
            <a:r>
              <a:rPr lang="en-US" altLang="ja-JP" sz="2600" dirty="0">
                <a:solidFill>
                  <a:srgbClr val="000000"/>
                </a:solidFill>
                <a:latin typeface="Meiryo"/>
              </a:rPr>
              <a:t>10</a:t>
            </a:r>
            <a:r>
              <a:rPr lang="ja-JP" altLang="en-US" sz="2600" dirty="0">
                <a:solidFill>
                  <a:srgbClr val="000000"/>
                </a:solidFill>
                <a:latin typeface="Meiryo"/>
              </a:rPr>
              <a:t>～</a:t>
            </a:r>
            <a:r>
              <a:rPr lang="en-US" altLang="ja-JP" sz="2600" dirty="0">
                <a:solidFill>
                  <a:srgbClr val="000000"/>
                </a:solidFill>
                <a:latin typeface="Meiryo"/>
              </a:rPr>
              <a:t>11 </a:t>
            </a:r>
            <a:r>
              <a:rPr lang="ja-JP" altLang="en-US" sz="2600" dirty="0">
                <a:solidFill>
                  <a:srgbClr val="000000"/>
                </a:solidFill>
                <a:latin typeface="Meiryo"/>
              </a:rPr>
              <a:t>時となり私立高校に合格した．</a:t>
            </a:r>
          </a:p>
          <a:p>
            <a:r>
              <a:rPr lang="ja-JP" altLang="en-US" sz="2600" dirty="0">
                <a:solidFill>
                  <a:srgbClr val="000000"/>
                </a:solidFill>
                <a:latin typeface="Meiryo"/>
              </a:rPr>
              <a:t>受診前から自ら睡眠時間の不足を自覚，ラメルテオンの短期間投与に加え，教師の理解のもと，睡眠時間を確保，改善した</a:t>
            </a:r>
            <a:r>
              <a:rPr lang="en-US" altLang="ja-JP" sz="2600" dirty="0">
                <a:solidFill>
                  <a:srgbClr val="000000"/>
                </a:solidFill>
                <a:latin typeface="Meiryo"/>
              </a:rPr>
              <a:t>ISS </a:t>
            </a:r>
            <a:r>
              <a:rPr lang="ja-JP" altLang="en-US" sz="2600" dirty="0">
                <a:solidFill>
                  <a:srgbClr val="000000"/>
                </a:solidFill>
                <a:latin typeface="Meiryo"/>
              </a:rPr>
              <a:t>例．必要睡眠時間は</a:t>
            </a:r>
            <a:r>
              <a:rPr lang="en-US" altLang="ja-JP" sz="2600" dirty="0">
                <a:solidFill>
                  <a:srgbClr val="000000"/>
                </a:solidFill>
                <a:latin typeface="Meiryo"/>
              </a:rPr>
              <a:t>8 </a:t>
            </a:r>
            <a:r>
              <a:rPr lang="ja-JP" altLang="en-US" sz="2600" dirty="0">
                <a:solidFill>
                  <a:srgbClr val="000000"/>
                </a:solidFill>
                <a:latin typeface="Meiryo"/>
              </a:rPr>
              <a:t>時間強と考えた．</a:t>
            </a:r>
          </a:p>
          <a:p>
            <a:endParaRPr lang="ja-JP" altLang="en-US" sz="2600" dirty="0">
              <a:solidFill>
                <a:srgbClr val="000000"/>
              </a:solidFill>
              <a:latin typeface="Meiryo"/>
            </a:endParaRPr>
          </a:p>
          <a:p>
            <a:endParaRPr lang="ja-JP" altLang="en-US" sz="2600" dirty="0">
              <a:solidFill>
                <a:srgbClr val="000000"/>
              </a:solidFill>
              <a:latin typeface="Meiryo"/>
            </a:endParaRPr>
          </a:p>
        </p:txBody>
      </p:sp>
    </p:spTree>
    <p:extLst>
      <p:ext uri="{BB962C8B-B14F-4D97-AF65-F5344CB8AC3E}">
        <p14:creationId xmlns:p14="http://schemas.microsoft.com/office/powerpoint/2010/main" val="1602993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EFC1FB-5BAF-2620-93D2-F0204F7233A5}"/>
              </a:ext>
            </a:extLst>
          </p:cNvPr>
          <p:cNvSpPr>
            <a:spLocks noGrp="1"/>
          </p:cNvSpPr>
          <p:nvPr>
            <p:ph type="title"/>
          </p:nvPr>
        </p:nvSpPr>
        <p:spPr>
          <a:xfrm>
            <a:off x="838200" y="0"/>
            <a:ext cx="10515600" cy="1325563"/>
          </a:xfrm>
        </p:spPr>
        <p:txBody>
          <a:bodyPr/>
          <a:lstStyle/>
          <a:p>
            <a:r>
              <a:rPr kumimoji="1" lang="ja-JP" altLang="en-US" dirty="0"/>
              <a:t>患者さん③</a:t>
            </a:r>
            <a:r>
              <a:rPr lang="en-US" altLang="ja-JP" dirty="0"/>
              <a:t>-1</a:t>
            </a:r>
            <a:endParaRPr kumimoji="1" lang="ja-JP" altLang="en-US" dirty="0"/>
          </a:p>
        </p:txBody>
      </p:sp>
      <p:sp>
        <p:nvSpPr>
          <p:cNvPr id="3" name="コンテンツ プレースホルダー 2">
            <a:extLst>
              <a:ext uri="{FF2B5EF4-FFF2-40B4-BE49-F238E27FC236}">
                <a16:creationId xmlns:a16="http://schemas.microsoft.com/office/drawing/2014/main" id="{90017D29-AAE3-1F9F-5D09-5AA2985E2BAD}"/>
              </a:ext>
            </a:extLst>
          </p:cNvPr>
          <p:cNvSpPr>
            <a:spLocks noGrp="1"/>
          </p:cNvSpPr>
          <p:nvPr>
            <p:ph idx="1"/>
          </p:nvPr>
        </p:nvSpPr>
        <p:spPr>
          <a:xfrm>
            <a:off x="466725" y="971550"/>
            <a:ext cx="11287125" cy="5886449"/>
          </a:xfrm>
        </p:spPr>
        <p:txBody>
          <a:bodyPr>
            <a:normAutofit fontScale="92500" lnSpcReduction="20000"/>
          </a:bodyPr>
          <a:lstStyle/>
          <a:p>
            <a:pPr>
              <a:lnSpc>
                <a:spcPct val="120000"/>
              </a:lnSpc>
            </a:pPr>
            <a:r>
              <a:rPr kumimoji="1" lang="ja-JP" altLang="en-US" dirty="0"/>
              <a:t>中学１年生</a:t>
            </a:r>
            <a:r>
              <a:rPr kumimoji="1" lang="en-US" altLang="ja-JP" dirty="0"/>
              <a:t>1</a:t>
            </a:r>
            <a:r>
              <a:rPr kumimoji="1" lang="ja-JP" altLang="en-US" dirty="0"/>
              <a:t>３歳</a:t>
            </a:r>
            <a:r>
              <a:rPr lang="ja-JP" altLang="en-US" dirty="0"/>
              <a:t>男</a:t>
            </a:r>
            <a:r>
              <a:rPr kumimoji="1" lang="ja-JP" altLang="en-US" dirty="0"/>
              <a:t>児</a:t>
            </a:r>
          </a:p>
          <a:p>
            <a:pPr>
              <a:lnSpc>
                <a:spcPct val="120000"/>
              </a:lnSpc>
            </a:pPr>
            <a:r>
              <a:rPr kumimoji="1" lang="ja-JP" altLang="en-US" dirty="0"/>
              <a:t>主訴：中学になってから</a:t>
            </a:r>
            <a:r>
              <a:rPr lang="ja-JP" altLang="en-US" dirty="0"/>
              <a:t>学校で急にすごい眠気が来る</a:t>
            </a:r>
            <a:r>
              <a:rPr kumimoji="1" lang="ja-JP" altLang="en-US" dirty="0"/>
              <a:t>。授業参観でも急に寝ていた。</a:t>
            </a:r>
            <a:endParaRPr kumimoji="1" lang="en-US" altLang="ja-JP" dirty="0"/>
          </a:p>
          <a:p>
            <a:pPr>
              <a:lnSpc>
                <a:spcPct val="120000"/>
              </a:lnSpc>
            </a:pPr>
            <a:r>
              <a:rPr kumimoji="1" lang="ja-JP" altLang="en-US" dirty="0"/>
              <a:t>既往歴：特記事項なし。身体所見：異常なし。初診時は起床</a:t>
            </a:r>
            <a:r>
              <a:rPr lang="ja-JP" altLang="en-US" dirty="0"/>
              <a:t>６</a:t>
            </a:r>
            <a:r>
              <a:rPr kumimoji="1" lang="ja-JP" altLang="en-US" dirty="0"/>
              <a:t>時。朝食摂取。６５０家を出る。電車通学、学校到着８時。授業は１５１０迄。部活週４（ハンドボール部と電気部）１８時まで。帰宅は１９１５（部活ない日は１７時前）。</a:t>
            </a:r>
            <a:endParaRPr kumimoji="1" lang="en-US" altLang="ja-JP" dirty="0"/>
          </a:p>
          <a:p>
            <a:pPr>
              <a:lnSpc>
                <a:spcPct val="120000"/>
              </a:lnSpc>
            </a:pPr>
            <a:r>
              <a:rPr kumimoji="1" lang="ja-JP" altLang="en-US" dirty="0"/>
              <a:t>テレビゲーム、入浴して夕飯１９３０。勉強漫画、２２時就床。３０分以内に寝付く。たまに１時間かかる。たまに５時に目が覚める。</a:t>
            </a:r>
            <a:endParaRPr kumimoji="1" lang="en-US" altLang="ja-JP" dirty="0"/>
          </a:p>
          <a:p>
            <a:pPr>
              <a:lnSpc>
                <a:spcPct val="120000"/>
              </a:lnSpc>
            </a:pPr>
            <a:r>
              <a:rPr kumimoji="1" lang="ja-JP" altLang="en-US" dirty="0"/>
              <a:t>寝る授業は４－５時間目。</a:t>
            </a:r>
            <a:endParaRPr kumimoji="1" lang="en-US" altLang="ja-JP" dirty="0"/>
          </a:p>
          <a:p>
            <a:pPr>
              <a:lnSpc>
                <a:spcPct val="120000"/>
              </a:lnSpc>
            </a:pPr>
            <a:r>
              <a:rPr lang="ja-JP" altLang="en-US" dirty="0"/>
              <a:t>土曜も学校１６時まで。土曜の就寝は２２－２３時。</a:t>
            </a:r>
            <a:endParaRPr lang="en-US" altLang="ja-JP" dirty="0"/>
          </a:p>
          <a:p>
            <a:pPr>
              <a:lnSpc>
                <a:spcPct val="120000"/>
              </a:lnSpc>
            </a:pPr>
            <a:r>
              <a:rPr kumimoji="1" lang="ja-JP" altLang="en-US" dirty="0"/>
              <a:t>日曜の起床８－９時。</a:t>
            </a:r>
            <a:endParaRPr kumimoji="1" lang="en-US" altLang="ja-JP" dirty="0"/>
          </a:p>
          <a:p>
            <a:pPr>
              <a:lnSpc>
                <a:spcPct val="120000"/>
              </a:lnSpc>
            </a:pPr>
            <a:r>
              <a:rPr kumimoji="1" lang="ja-JP" altLang="en-US" dirty="0"/>
              <a:t>６年生のころ：塾連日。就寝２２３０。起床平日６時、土曜７－８時、日曜６－７時。</a:t>
            </a:r>
            <a:endParaRPr kumimoji="1" lang="en-US" altLang="ja-JP" dirty="0"/>
          </a:p>
          <a:p>
            <a:pPr>
              <a:lnSpc>
                <a:spcPct val="120000"/>
              </a:lnSpc>
            </a:pPr>
            <a:endParaRPr kumimoji="1" lang="en-US" altLang="ja-JP" dirty="0"/>
          </a:p>
          <a:p>
            <a:endParaRPr kumimoji="1" lang="ja-JP" altLang="en-US" dirty="0"/>
          </a:p>
        </p:txBody>
      </p:sp>
    </p:spTree>
    <p:extLst>
      <p:ext uri="{BB962C8B-B14F-4D97-AF65-F5344CB8AC3E}">
        <p14:creationId xmlns:p14="http://schemas.microsoft.com/office/powerpoint/2010/main" val="1131221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EFC1FB-5BAF-2620-93D2-F0204F7233A5}"/>
              </a:ext>
            </a:extLst>
          </p:cNvPr>
          <p:cNvSpPr>
            <a:spLocks noGrp="1"/>
          </p:cNvSpPr>
          <p:nvPr>
            <p:ph type="title"/>
          </p:nvPr>
        </p:nvSpPr>
        <p:spPr>
          <a:xfrm>
            <a:off x="838200" y="0"/>
            <a:ext cx="10515600" cy="1325563"/>
          </a:xfrm>
        </p:spPr>
        <p:txBody>
          <a:bodyPr/>
          <a:lstStyle/>
          <a:p>
            <a:r>
              <a:rPr kumimoji="1" lang="ja-JP" altLang="en-US" dirty="0"/>
              <a:t>患者さん③</a:t>
            </a:r>
            <a:r>
              <a:rPr kumimoji="1" lang="en-US" altLang="ja-JP" dirty="0"/>
              <a:t>-2</a:t>
            </a:r>
            <a:endParaRPr kumimoji="1" lang="ja-JP" altLang="en-US" dirty="0"/>
          </a:p>
        </p:txBody>
      </p:sp>
      <p:sp>
        <p:nvSpPr>
          <p:cNvPr id="3" name="コンテンツ プレースホルダー 2">
            <a:extLst>
              <a:ext uri="{FF2B5EF4-FFF2-40B4-BE49-F238E27FC236}">
                <a16:creationId xmlns:a16="http://schemas.microsoft.com/office/drawing/2014/main" id="{90017D29-AAE3-1F9F-5D09-5AA2985E2BAD}"/>
              </a:ext>
            </a:extLst>
          </p:cNvPr>
          <p:cNvSpPr>
            <a:spLocks noGrp="1"/>
          </p:cNvSpPr>
          <p:nvPr>
            <p:ph idx="1"/>
          </p:nvPr>
        </p:nvSpPr>
        <p:spPr>
          <a:xfrm>
            <a:off x="466725" y="971550"/>
            <a:ext cx="11287125" cy="5886449"/>
          </a:xfrm>
        </p:spPr>
        <p:txBody>
          <a:bodyPr>
            <a:normAutofit fontScale="77500" lnSpcReduction="20000"/>
          </a:bodyPr>
          <a:lstStyle/>
          <a:p>
            <a:pPr>
              <a:lnSpc>
                <a:spcPct val="120000"/>
              </a:lnSpc>
            </a:pPr>
            <a:r>
              <a:rPr kumimoji="1" lang="ja-JP" altLang="en-US" dirty="0"/>
              <a:t>中学１年生</a:t>
            </a:r>
            <a:r>
              <a:rPr kumimoji="1" lang="en-US" altLang="ja-JP" dirty="0"/>
              <a:t>1</a:t>
            </a:r>
            <a:r>
              <a:rPr kumimoji="1" lang="ja-JP" altLang="en-US" dirty="0"/>
              <a:t>３歳</a:t>
            </a:r>
            <a:r>
              <a:rPr lang="ja-JP" altLang="en-US" dirty="0"/>
              <a:t>男</a:t>
            </a:r>
            <a:r>
              <a:rPr kumimoji="1" lang="ja-JP" altLang="en-US" dirty="0"/>
              <a:t>児</a:t>
            </a:r>
          </a:p>
          <a:p>
            <a:pPr>
              <a:lnSpc>
                <a:spcPct val="120000"/>
              </a:lnSpc>
            </a:pPr>
            <a:r>
              <a:rPr kumimoji="1" lang="ja-JP" altLang="en-US" dirty="0"/>
              <a:t>主訴：中学になってから</a:t>
            </a:r>
            <a:r>
              <a:rPr lang="ja-JP" altLang="en-US" dirty="0"/>
              <a:t>学校で急にすごい眠気が来る</a:t>
            </a:r>
            <a:r>
              <a:rPr kumimoji="1" lang="ja-JP" altLang="en-US" dirty="0"/>
              <a:t>。授業参観でも急に寝ていた。</a:t>
            </a:r>
            <a:endParaRPr kumimoji="1" lang="en-US" altLang="ja-JP" dirty="0"/>
          </a:p>
          <a:p>
            <a:pPr>
              <a:lnSpc>
                <a:spcPct val="120000"/>
              </a:lnSpc>
            </a:pPr>
            <a:r>
              <a:rPr kumimoji="1" lang="ja-JP" altLang="en-US" dirty="0"/>
              <a:t>既往歴：特記事項なし。身体所見：異常なし。初診時は起床</a:t>
            </a:r>
            <a:r>
              <a:rPr lang="ja-JP" altLang="en-US" dirty="0"/>
              <a:t>６</a:t>
            </a:r>
            <a:r>
              <a:rPr kumimoji="1" lang="ja-JP" altLang="en-US" dirty="0"/>
              <a:t>時。朝食摂取。６５０家を出る。電車通学、学校到着８時。授業は１５１０迄。部活週４（ハンドボール部と電気部）１８時まで。帰宅は１９１５（部活ない日は１７時前）。</a:t>
            </a:r>
            <a:endParaRPr kumimoji="1" lang="en-US" altLang="ja-JP" dirty="0"/>
          </a:p>
          <a:p>
            <a:pPr>
              <a:lnSpc>
                <a:spcPct val="120000"/>
              </a:lnSpc>
            </a:pPr>
            <a:r>
              <a:rPr kumimoji="1" lang="ja-JP" altLang="en-US" dirty="0"/>
              <a:t>テレビゲーム、入浴して夕飯１９３０。勉強漫画、２２時就床。３０分以内に寝付く。たまに１時間かかる。たまに５時に目が覚める。</a:t>
            </a:r>
            <a:endParaRPr kumimoji="1" lang="en-US" altLang="ja-JP" dirty="0"/>
          </a:p>
          <a:p>
            <a:pPr>
              <a:lnSpc>
                <a:spcPct val="120000"/>
              </a:lnSpc>
            </a:pPr>
            <a:r>
              <a:rPr kumimoji="1" lang="ja-JP" altLang="en-US" dirty="0"/>
              <a:t>寝る授業は４－５時間目。</a:t>
            </a:r>
            <a:endParaRPr kumimoji="1" lang="en-US" altLang="ja-JP" dirty="0"/>
          </a:p>
          <a:p>
            <a:pPr>
              <a:lnSpc>
                <a:spcPct val="120000"/>
              </a:lnSpc>
            </a:pPr>
            <a:r>
              <a:rPr lang="ja-JP" altLang="en-US" dirty="0"/>
              <a:t>土曜も学校１６時まで。土曜の就寝は２２－２３時。</a:t>
            </a:r>
            <a:endParaRPr lang="en-US" altLang="ja-JP" dirty="0"/>
          </a:p>
          <a:p>
            <a:pPr>
              <a:lnSpc>
                <a:spcPct val="120000"/>
              </a:lnSpc>
            </a:pPr>
            <a:r>
              <a:rPr kumimoji="1" lang="ja-JP" altLang="en-US" dirty="0"/>
              <a:t>日曜の起床８－９時。</a:t>
            </a:r>
            <a:endParaRPr kumimoji="1" lang="en-US" altLang="ja-JP" dirty="0"/>
          </a:p>
          <a:p>
            <a:pPr>
              <a:lnSpc>
                <a:spcPct val="120000"/>
              </a:lnSpc>
            </a:pPr>
            <a:r>
              <a:rPr kumimoji="1" lang="ja-JP" altLang="en-US" dirty="0"/>
              <a:t>６年生のころ：塾連日。就寝２２３０。起床平日６時、土曜７－８時、日曜６－７時。</a:t>
            </a:r>
            <a:endParaRPr kumimoji="1" lang="en-US" altLang="ja-JP" dirty="0"/>
          </a:p>
          <a:p>
            <a:pPr>
              <a:lnSpc>
                <a:spcPct val="120000"/>
              </a:lnSpc>
            </a:pPr>
            <a:r>
              <a:rPr lang="ja-JP" altLang="en-US" dirty="0">
                <a:solidFill>
                  <a:srgbClr val="FF0000"/>
                </a:solidFill>
              </a:rPr>
              <a:t>大笑いでの脱力なし。</a:t>
            </a:r>
            <a:endParaRPr lang="en-US" altLang="ja-JP" dirty="0">
              <a:solidFill>
                <a:srgbClr val="FF0000"/>
              </a:solidFill>
            </a:endParaRPr>
          </a:p>
          <a:p>
            <a:pPr>
              <a:lnSpc>
                <a:spcPct val="120000"/>
              </a:lnSpc>
            </a:pPr>
            <a:r>
              <a:rPr kumimoji="1" lang="ja-JP" altLang="en-US" dirty="0">
                <a:solidFill>
                  <a:srgbClr val="FF0000"/>
                </a:solidFill>
              </a:rPr>
              <a:t>授業中寝ないようになりたい、とのことだったので、睡眠日誌記載を依頼。</a:t>
            </a:r>
            <a:endParaRPr kumimoji="1" lang="en-US" altLang="ja-JP" dirty="0">
              <a:solidFill>
                <a:srgbClr val="FF0000"/>
              </a:solidFill>
            </a:endParaRPr>
          </a:p>
          <a:p>
            <a:pPr>
              <a:lnSpc>
                <a:spcPct val="120000"/>
              </a:lnSpc>
            </a:pPr>
            <a:endParaRPr kumimoji="1" lang="en-US" altLang="ja-JP" dirty="0"/>
          </a:p>
          <a:p>
            <a:pPr>
              <a:lnSpc>
                <a:spcPct val="120000"/>
              </a:lnSpc>
            </a:pPr>
            <a:endParaRPr kumimoji="1" lang="en-US" altLang="ja-JP" dirty="0"/>
          </a:p>
          <a:p>
            <a:endParaRPr kumimoji="1" lang="ja-JP" altLang="en-US" dirty="0"/>
          </a:p>
        </p:txBody>
      </p:sp>
    </p:spTree>
    <p:extLst>
      <p:ext uri="{BB962C8B-B14F-4D97-AF65-F5344CB8AC3E}">
        <p14:creationId xmlns:p14="http://schemas.microsoft.com/office/powerpoint/2010/main" val="3125133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EFC1FB-5BAF-2620-93D2-F0204F7233A5}"/>
              </a:ext>
            </a:extLst>
          </p:cNvPr>
          <p:cNvSpPr>
            <a:spLocks noGrp="1"/>
          </p:cNvSpPr>
          <p:nvPr>
            <p:ph type="title"/>
          </p:nvPr>
        </p:nvSpPr>
        <p:spPr>
          <a:xfrm>
            <a:off x="838200" y="0"/>
            <a:ext cx="10515600" cy="1325563"/>
          </a:xfrm>
        </p:spPr>
        <p:txBody>
          <a:bodyPr/>
          <a:lstStyle/>
          <a:p>
            <a:r>
              <a:rPr kumimoji="1" lang="ja-JP" altLang="en-US" dirty="0"/>
              <a:t>患者さん③</a:t>
            </a:r>
            <a:r>
              <a:rPr kumimoji="1" lang="en-US" altLang="ja-JP" dirty="0"/>
              <a:t>-3</a:t>
            </a:r>
            <a:endParaRPr kumimoji="1" lang="ja-JP" altLang="en-US" dirty="0"/>
          </a:p>
        </p:txBody>
      </p:sp>
      <p:sp>
        <p:nvSpPr>
          <p:cNvPr id="3" name="コンテンツ プレースホルダー 2">
            <a:extLst>
              <a:ext uri="{FF2B5EF4-FFF2-40B4-BE49-F238E27FC236}">
                <a16:creationId xmlns:a16="http://schemas.microsoft.com/office/drawing/2014/main" id="{90017D29-AAE3-1F9F-5D09-5AA2985E2BAD}"/>
              </a:ext>
            </a:extLst>
          </p:cNvPr>
          <p:cNvSpPr>
            <a:spLocks noGrp="1"/>
          </p:cNvSpPr>
          <p:nvPr>
            <p:ph idx="1"/>
          </p:nvPr>
        </p:nvSpPr>
        <p:spPr>
          <a:xfrm>
            <a:off x="466725" y="971550"/>
            <a:ext cx="11287125" cy="5886449"/>
          </a:xfrm>
        </p:spPr>
        <p:txBody>
          <a:bodyPr>
            <a:normAutofit fontScale="70000" lnSpcReduction="20000"/>
          </a:bodyPr>
          <a:lstStyle/>
          <a:p>
            <a:pPr>
              <a:lnSpc>
                <a:spcPct val="120000"/>
              </a:lnSpc>
            </a:pPr>
            <a:r>
              <a:rPr kumimoji="1" lang="ja-JP" altLang="en-US" dirty="0"/>
              <a:t>中学１年生</a:t>
            </a:r>
            <a:r>
              <a:rPr kumimoji="1" lang="en-US" altLang="ja-JP" dirty="0"/>
              <a:t>1</a:t>
            </a:r>
            <a:r>
              <a:rPr kumimoji="1" lang="ja-JP" altLang="en-US" dirty="0"/>
              <a:t>３歳</a:t>
            </a:r>
            <a:r>
              <a:rPr lang="ja-JP" altLang="en-US" dirty="0"/>
              <a:t>男</a:t>
            </a:r>
            <a:r>
              <a:rPr kumimoji="1" lang="ja-JP" altLang="en-US" dirty="0"/>
              <a:t>児</a:t>
            </a:r>
          </a:p>
          <a:p>
            <a:pPr>
              <a:lnSpc>
                <a:spcPct val="120000"/>
              </a:lnSpc>
            </a:pPr>
            <a:r>
              <a:rPr kumimoji="1" lang="ja-JP" altLang="en-US" dirty="0"/>
              <a:t>主訴：中学になってから</a:t>
            </a:r>
            <a:r>
              <a:rPr lang="ja-JP" altLang="en-US" dirty="0"/>
              <a:t>学校で急にすごい眠気が来る</a:t>
            </a:r>
            <a:r>
              <a:rPr kumimoji="1" lang="ja-JP" altLang="en-US" dirty="0"/>
              <a:t>。授業参観でも急に寝ていた。</a:t>
            </a:r>
            <a:endParaRPr kumimoji="1" lang="en-US" altLang="ja-JP" dirty="0"/>
          </a:p>
          <a:p>
            <a:pPr>
              <a:lnSpc>
                <a:spcPct val="120000"/>
              </a:lnSpc>
            </a:pPr>
            <a:r>
              <a:rPr kumimoji="1" lang="ja-JP" altLang="en-US" dirty="0"/>
              <a:t>既往歴：特記事項なし。身体所見：異常なし。初診時は起床</a:t>
            </a:r>
            <a:r>
              <a:rPr lang="ja-JP" altLang="en-US" dirty="0"/>
              <a:t>６</a:t>
            </a:r>
            <a:r>
              <a:rPr kumimoji="1" lang="ja-JP" altLang="en-US" dirty="0"/>
              <a:t>時。朝食摂取。６５０家を出る。電車通学、学校到着８時。授業は１５１０迄。部活週４（ハンドボール部と電気部）１８時まで。帰宅は１９１５（部活ない日は１７時前）。</a:t>
            </a:r>
            <a:endParaRPr kumimoji="1" lang="en-US" altLang="ja-JP" dirty="0"/>
          </a:p>
          <a:p>
            <a:pPr>
              <a:lnSpc>
                <a:spcPct val="120000"/>
              </a:lnSpc>
            </a:pPr>
            <a:r>
              <a:rPr kumimoji="1" lang="ja-JP" altLang="en-US" dirty="0"/>
              <a:t>テレビゲーム、入浴して夕飯１９３０。勉強漫画、２２時就床。３０分以内に寝付く。たまに１時間かかる。たまに５時に目が覚める。</a:t>
            </a:r>
            <a:endParaRPr kumimoji="1" lang="en-US" altLang="ja-JP" dirty="0"/>
          </a:p>
          <a:p>
            <a:pPr>
              <a:lnSpc>
                <a:spcPct val="120000"/>
              </a:lnSpc>
            </a:pPr>
            <a:r>
              <a:rPr kumimoji="1" lang="ja-JP" altLang="en-US" dirty="0"/>
              <a:t>寝る授業は４－５時間目。</a:t>
            </a:r>
            <a:endParaRPr kumimoji="1" lang="en-US" altLang="ja-JP" dirty="0"/>
          </a:p>
          <a:p>
            <a:pPr>
              <a:lnSpc>
                <a:spcPct val="120000"/>
              </a:lnSpc>
            </a:pPr>
            <a:r>
              <a:rPr lang="ja-JP" altLang="en-US" dirty="0"/>
              <a:t>土曜も学校１６時まで。土曜の就寝は２２－２３時。</a:t>
            </a:r>
            <a:endParaRPr lang="en-US" altLang="ja-JP" dirty="0"/>
          </a:p>
          <a:p>
            <a:pPr>
              <a:lnSpc>
                <a:spcPct val="120000"/>
              </a:lnSpc>
            </a:pPr>
            <a:r>
              <a:rPr kumimoji="1" lang="ja-JP" altLang="en-US" dirty="0"/>
              <a:t>日曜の起床８－９時。</a:t>
            </a:r>
            <a:endParaRPr kumimoji="1" lang="en-US" altLang="ja-JP" dirty="0"/>
          </a:p>
          <a:p>
            <a:pPr>
              <a:lnSpc>
                <a:spcPct val="120000"/>
              </a:lnSpc>
            </a:pPr>
            <a:r>
              <a:rPr kumimoji="1" lang="ja-JP" altLang="en-US" dirty="0"/>
              <a:t>６年生のころ：塾連日。就寝２２３０。起床平日６時、土曜７－８時、日曜６－７時。</a:t>
            </a:r>
            <a:endParaRPr kumimoji="1" lang="en-US" altLang="ja-JP" dirty="0"/>
          </a:p>
          <a:p>
            <a:pPr>
              <a:lnSpc>
                <a:spcPct val="120000"/>
              </a:lnSpc>
            </a:pPr>
            <a:r>
              <a:rPr lang="ja-JP" altLang="en-US" dirty="0"/>
              <a:t>大笑いでの脱力なし。</a:t>
            </a:r>
            <a:endParaRPr lang="en-US" altLang="ja-JP" dirty="0"/>
          </a:p>
          <a:p>
            <a:pPr>
              <a:lnSpc>
                <a:spcPct val="120000"/>
              </a:lnSpc>
            </a:pPr>
            <a:r>
              <a:rPr kumimoji="1" lang="ja-JP" altLang="en-US" dirty="0"/>
              <a:t>授業中寝ないようになりたい、とのことだったので、睡眠日誌記載を依頼。</a:t>
            </a:r>
            <a:endParaRPr kumimoji="1" lang="en-US" altLang="ja-JP" dirty="0"/>
          </a:p>
          <a:p>
            <a:pPr>
              <a:lnSpc>
                <a:spcPct val="120000"/>
              </a:lnSpc>
            </a:pPr>
            <a:r>
              <a:rPr lang="ja-JP" altLang="en-US" dirty="0"/>
              <a:t>１週間後。脳波検査異常なし。２０－２１時就床にして起床は６時。</a:t>
            </a:r>
            <a:endParaRPr lang="en-US" altLang="ja-JP" dirty="0"/>
          </a:p>
          <a:p>
            <a:pPr>
              <a:lnSpc>
                <a:spcPct val="120000"/>
              </a:lnSpc>
            </a:pPr>
            <a:endParaRPr kumimoji="1" lang="en-US" altLang="ja-JP" dirty="0"/>
          </a:p>
          <a:p>
            <a:pPr>
              <a:lnSpc>
                <a:spcPct val="120000"/>
              </a:lnSpc>
            </a:pPr>
            <a:endParaRPr kumimoji="1" lang="en-US" altLang="ja-JP" dirty="0"/>
          </a:p>
          <a:p>
            <a:endParaRPr kumimoji="1" lang="ja-JP" altLang="en-US" dirty="0"/>
          </a:p>
        </p:txBody>
      </p:sp>
    </p:spTree>
    <p:extLst>
      <p:ext uri="{BB962C8B-B14F-4D97-AF65-F5344CB8AC3E}">
        <p14:creationId xmlns:p14="http://schemas.microsoft.com/office/powerpoint/2010/main" val="3519172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EFC1FB-5BAF-2620-93D2-F0204F7233A5}"/>
              </a:ext>
            </a:extLst>
          </p:cNvPr>
          <p:cNvSpPr>
            <a:spLocks noGrp="1"/>
          </p:cNvSpPr>
          <p:nvPr>
            <p:ph type="title"/>
          </p:nvPr>
        </p:nvSpPr>
        <p:spPr>
          <a:xfrm>
            <a:off x="838200" y="0"/>
            <a:ext cx="10515600" cy="1325563"/>
          </a:xfrm>
        </p:spPr>
        <p:txBody>
          <a:bodyPr/>
          <a:lstStyle/>
          <a:p>
            <a:r>
              <a:rPr kumimoji="1" lang="ja-JP" altLang="en-US" dirty="0"/>
              <a:t>患者さん③</a:t>
            </a:r>
            <a:r>
              <a:rPr kumimoji="1" lang="en-US" altLang="ja-JP" dirty="0"/>
              <a:t>-4</a:t>
            </a:r>
            <a:endParaRPr kumimoji="1" lang="ja-JP" altLang="en-US" dirty="0"/>
          </a:p>
        </p:txBody>
      </p:sp>
      <p:sp>
        <p:nvSpPr>
          <p:cNvPr id="3" name="コンテンツ プレースホルダー 2">
            <a:extLst>
              <a:ext uri="{FF2B5EF4-FFF2-40B4-BE49-F238E27FC236}">
                <a16:creationId xmlns:a16="http://schemas.microsoft.com/office/drawing/2014/main" id="{90017D29-AAE3-1F9F-5D09-5AA2985E2BAD}"/>
              </a:ext>
            </a:extLst>
          </p:cNvPr>
          <p:cNvSpPr>
            <a:spLocks noGrp="1"/>
          </p:cNvSpPr>
          <p:nvPr>
            <p:ph idx="1"/>
          </p:nvPr>
        </p:nvSpPr>
        <p:spPr>
          <a:xfrm>
            <a:off x="466725" y="971550"/>
            <a:ext cx="11287125" cy="5886449"/>
          </a:xfrm>
        </p:spPr>
        <p:txBody>
          <a:bodyPr>
            <a:normAutofit fontScale="62500" lnSpcReduction="20000"/>
          </a:bodyPr>
          <a:lstStyle/>
          <a:p>
            <a:pPr>
              <a:lnSpc>
                <a:spcPct val="120000"/>
              </a:lnSpc>
            </a:pPr>
            <a:r>
              <a:rPr kumimoji="1" lang="ja-JP" altLang="en-US" dirty="0"/>
              <a:t>中学１年生</a:t>
            </a:r>
            <a:r>
              <a:rPr kumimoji="1" lang="en-US" altLang="ja-JP" dirty="0"/>
              <a:t>1</a:t>
            </a:r>
            <a:r>
              <a:rPr kumimoji="1" lang="ja-JP" altLang="en-US" dirty="0"/>
              <a:t>３歳</a:t>
            </a:r>
            <a:r>
              <a:rPr lang="ja-JP" altLang="en-US" dirty="0"/>
              <a:t>男</a:t>
            </a:r>
            <a:r>
              <a:rPr kumimoji="1" lang="ja-JP" altLang="en-US" dirty="0"/>
              <a:t>児</a:t>
            </a:r>
          </a:p>
          <a:p>
            <a:pPr>
              <a:lnSpc>
                <a:spcPct val="120000"/>
              </a:lnSpc>
            </a:pPr>
            <a:r>
              <a:rPr kumimoji="1" lang="ja-JP" altLang="en-US" dirty="0"/>
              <a:t>主訴：中学になってから</a:t>
            </a:r>
            <a:r>
              <a:rPr lang="ja-JP" altLang="en-US" dirty="0"/>
              <a:t>学校で急にすごい眠気が来る</a:t>
            </a:r>
            <a:r>
              <a:rPr kumimoji="1" lang="ja-JP" altLang="en-US" dirty="0"/>
              <a:t>。授業参観でも急に寝ていた。</a:t>
            </a:r>
            <a:endParaRPr kumimoji="1" lang="en-US" altLang="ja-JP" dirty="0"/>
          </a:p>
          <a:p>
            <a:pPr>
              <a:lnSpc>
                <a:spcPct val="120000"/>
              </a:lnSpc>
            </a:pPr>
            <a:r>
              <a:rPr kumimoji="1" lang="ja-JP" altLang="en-US" dirty="0"/>
              <a:t>既往歴：特記事項なし。身体所見：異常なし。初診時は起床</a:t>
            </a:r>
            <a:r>
              <a:rPr lang="ja-JP" altLang="en-US" dirty="0"/>
              <a:t>６</a:t>
            </a:r>
            <a:r>
              <a:rPr kumimoji="1" lang="ja-JP" altLang="en-US" dirty="0"/>
              <a:t>時。朝食摂取。６５０家を出る。電車通学、学校到着８時。授業は１５１０迄。部活週４（ハンドボール部と電気部）１８時まで。帰宅は１９１５（部活ない日は１７時前）。</a:t>
            </a:r>
            <a:endParaRPr kumimoji="1" lang="en-US" altLang="ja-JP" dirty="0"/>
          </a:p>
          <a:p>
            <a:pPr>
              <a:lnSpc>
                <a:spcPct val="120000"/>
              </a:lnSpc>
            </a:pPr>
            <a:r>
              <a:rPr kumimoji="1" lang="ja-JP" altLang="en-US" dirty="0"/>
              <a:t>テレビゲーム、入浴して夕飯１９３０。勉強漫画、２２時就床。３０分以内に寝付く。たまに１時間かかる。たまに５時に目が覚める。</a:t>
            </a:r>
            <a:endParaRPr kumimoji="1" lang="en-US" altLang="ja-JP" dirty="0"/>
          </a:p>
          <a:p>
            <a:pPr>
              <a:lnSpc>
                <a:spcPct val="120000"/>
              </a:lnSpc>
            </a:pPr>
            <a:r>
              <a:rPr kumimoji="1" lang="ja-JP" altLang="en-US" dirty="0"/>
              <a:t>寝る授業は４－５時間目。</a:t>
            </a:r>
            <a:endParaRPr kumimoji="1" lang="en-US" altLang="ja-JP" dirty="0"/>
          </a:p>
          <a:p>
            <a:pPr>
              <a:lnSpc>
                <a:spcPct val="120000"/>
              </a:lnSpc>
            </a:pPr>
            <a:r>
              <a:rPr lang="ja-JP" altLang="en-US" dirty="0"/>
              <a:t>土曜も学校１６時まで。土曜の就寝は２２－２３時。</a:t>
            </a:r>
            <a:endParaRPr lang="en-US" altLang="ja-JP" dirty="0"/>
          </a:p>
          <a:p>
            <a:pPr>
              <a:lnSpc>
                <a:spcPct val="120000"/>
              </a:lnSpc>
            </a:pPr>
            <a:r>
              <a:rPr kumimoji="1" lang="ja-JP" altLang="en-US" dirty="0"/>
              <a:t>日曜の起床８－９時。</a:t>
            </a:r>
            <a:endParaRPr kumimoji="1" lang="en-US" altLang="ja-JP" dirty="0"/>
          </a:p>
          <a:p>
            <a:pPr>
              <a:lnSpc>
                <a:spcPct val="120000"/>
              </a:lnSpc>
            </a:pPr>
            <a:r>
              <a:rPr kumimoji="1" lang="ja-JP" altLang="en-US" dirty="0"/>
              <a:t>６年生のころ：塾連日。就寝２２３０。起床平日６時、土曜７－８時、日曜６－７時。</a:t>
            </a:r>
            <a:endParaRPr kumimoji="1" lang="en-US" altLang="ja-JP" dirty="0"/>
          </a:p>
          <a:p>
            <a:pPr>
              <a:lnSpc>
                <a:spcPct val="120000"/>
              </a:lnSpc>
            </a:pPr>
            <a:r>
              <a:rPr lang="ja-JP" altLang="en-US" dirty="0"/>
              <a:t>大笑いでの脱力なし。</a:t>
            </a:r>
            <a:endParaRPr lang="en-US" altLang="ja-JP" dirty="0"/>
          </a:p>
          <a:p>
            <a:pPr>
              <a:lnSpc>
                <a:spcPct val="120000"/>
              </a:lnSpc>
            </a:pPr>
            <a:r>
              <a:rPr kumimoji="1" lang="ja-JP" altLang="en-US" dirty="0"/>
              <a:t>授業中寝ないようになりたい、とのことだったので、睡眠日誌記載を依頼。</a:t>
            </a:r>
            <a:endParaRPr kumimoji="1" lang="en-US" altLang="ja-JP" dirty="0"/>
          </a:p>
          <a:p>
            <a:pPr>
              <a:lnSpc>
                <a:spcPct val="120000"/>
              </a:lnSpc>
            </a:pPr>
            <a:r>
              <a:rPr lang="ja-JP" altLang="en-US" dirty="0"/>
              <a:t>１週間後。脳波検査異常なし。２０－２１時就床にして起床は６時。</a:t>
            </a:r>
            <a:endParaRPr lang="en-US" altLang="ja-JP" dirty="0"/>
          </a:p>
          <a:p>
            <a:pPr>
              <a:lnSpc>
                <a:spcPct val="120000"/>
              </a:lnSpc>
            </a:pPr>
            <a:r>
              <a:rPr kumimoji="1" lang="ja-JP" altLang="en-US" dirty="0"/>
              <a:t>１か月後：かなり改善。先生からも寝ないねと言われた。寝る時刻早くした。夕食早めた。睡眠日誌は続けたい。</a:t>
            </a:r>
            <a:endParaRPr kumimoji="1" lang="en-US" altLang="ja-JP" dirty="0"/>
          </a:p>
          <a:p>
            <a:pPr>
              <a:lnSpc>
                <a:spcPct val="120000"/>
              </a:lnSpc>
            </a:pPr>
            <a:endParaRPr kumimoji="1" lang="en-US" altLang="ja-JP" dirty="0"/>
          </a:p>
          <a:p>
            <a:pPr>
              <a:lnSpc>
                <a:spcPct val="120000"/>
              </a:lnSpc>
            </a:pPr>
            <a:endParaRPr kumimoji="1" lang="en-US" altLang="ja-JP" dirty="0"/>
          </a:p>
          <a:p>
            <a:endParaRPr kumimoji="1" lang="ja-JP" altLang="en-US" dirty="0"/>
          </a:p>
        </p:txBody>
      </p:sp>
    </p:spTree>
    <p:extLst>
      <p:ext uri="{BB962C8B-B14F-4D97-AF65-F5344CB8AC3E}">
        <p14:creationId xmlns:p14="http://schemas.microsoft.com/office/powerpoint/2010/main" val="3651745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647728" y="2636914"/>
            <a:ext cx="936104" cy="646331"/>
          </a:xfrm>
          <a:prstGeom prst="rect">
            <a:avLst/>
          </a:prstGeom>
          <a:solidFill>
            <a:schemeClr val="bg1"/>
          </a:solidFill>
        </p:spPr>
        <p:txBody>
          <a:bodyPr wrap="square">
            <a:spAutoFit/>
          </a:bodyPr>
          <a:lstStyle/>
          <a:p>
            <a:endParaRPr lang="en-US" altLang="ja-JP" b="1" dirty="0">
              <a:solidFill>
                <a:srgbClr val="FF0000"/>
              </a:solidFill>
            </a:endParaRPr>
          </a:p>
          <a:p>
            <a:endParaRPr lang="ja-JP" altLang="en-US" dirty="0"/>
          </a:p>
        </p:txBody>
      </p:sp>
      <p:sp>
        <p:nvSpPr>
          <p:cNvPr id="4" name="正方形/長方形 3"/>
          <p:cNvSpPr/>
          <p:nvPr/>
        </p:nvSpPr>
        <p:spPr>
          <a:xfrm>
            <a:off x="5303913" y="3717032"/>
            <a:ext cx="936104" cy="648072"/>
          </a:xfrm>
          <a:prstGeom prst="rect">
            <a:avLst/>
          </a:prstGeom>
          <a:solidFill>
            <a:schemeClr val="bg1"/>
          </a:solidFill>
        </p:spPr>
        <p:txBody>
          <a:bodyPr wrap="square">
            <a:spAutoFit/>
          </a:bodyPr>
          <a:lstStyle/>
          <a:p>
            <a:r>
              <a:rPr lang="ja-JP" altLang="en-US" b="1" dirty="0">
                <a:solidFill>
                  <a:srgbClr val="FF0000"/>
                </a:solidFill>
              </a:rPr>
              <a:t>　　　　</a:t>
            </a:r>
            <a:endParaRPr lang="en-US" altLang="ja-JP" b="1" dirty="0">
              <a:solidFill>
                <a:srgbClr val="FF0000"/>
              </a:solidFill>
            </a:endParaRPr>
          </a:p>
          <a:p>
            <a:endParaRPr lang="ja-JP" altLang="en-US" dirty="0"/>
          </a:p>
        </p:txBody>
      </p:sp>
      <p:sp>
        <p:nvSpPr>
          <p:cNvPr id="5" name="正方形/長方形 4"/>
          <p:cNvSpPr/>
          <p:nvPr/>
        </p:nvSpPr>
        <p:spPr>
          <a:xfrm>
            <a:off x="7176120" y="4365104"/>
            <a:ext cx="936104" cy="648072"/>
          </a:xfrm>
          <a:prstGeom prst="rect">
            <a:avLst/>
          </a:prstGeom>
          <a:solidFill>
            <a:schemeClr val="bg1"/>
          </a:solidFill>
        </p:spPr>
        <p:txBody>
          <a:bodyPr wrap="square">
            <a:spAutoFit/>
          </a:bodyPr>
          <a:lstStyle/>
          <a:p>
            <a:r>
              <a:rPr lang="ja-JP" altLang="en-US" b="1" dirty="0">
                <a:solidFill>
                  <a:srgbClr val="FF0000"/>
                </a:solidFill>
              </a:rPr>
              <a:t>　　　　</a:t>
            </a:r>
            <a:endParaRPr lang="en-US" altLang="ja-JP" b="1" dirty="0">
              <a:solidFill>
                <a:srgbClr val="FF0000"/>
              </a:solidFill>
            </a:endParaRPr>
          </a:p>
          <a:p>
            <a:endParaRPr lang="ja-JP" altLang="en-US" dirty="0"/>
          </a:p>
        </p:txBody>
      </p:sp>
      <p:pic>
        <p:nvPicPr>
          <p:cNvPr id="2" name="Picture 2">
            <a:extLst>
              <a:ext uri="{FF2B5EF4-FFF2-40B4-BE49-F238E27FC236}">
                <a16:creationId xmlns:a16="http://schemas.microsoft.com/office/drawing/2014/main" id="{709FB4CD-1D37-DFD2-2732-568F47F3CA2E}"/>
              </a:ext>
            </a:extLst>
          </p:cNvPr>
          <p:cNvPicPr>
            <a:picLocks noChangeAspect="1" noChangeArrowheads="1"/>
          </p:cNvPicPr>
          <p:nvPr/>
        </p:nvPicPr>
        <p:blipFill>
          <a:blip r:embed="rId3" cstate="print"/>
          <a:srcRect/>
          <a:stretch>
            <a:fillRect/>
          </a:stretch>
        </p:blipFill>
        <p:spPr bwMode="auto">
          <a:xfrm>
            <a:off x="1234293" y="248384"/>
            <a:ext cx="9156616" cy="6361231"/>
          </a:xfrm>
          <a:prstGeom prst="rect">
            <a:avLst/>
          </a:prstGeom>
          <a:noFill/>
          <a:ln w="9525">
            <a:noFill/>
            <a:miter lim="800000"/>
            <a:headEnd/>
            <a:tailEnd/>
          </a:ln>
        </p:spPr>
      </p:pic>
    </p:spTree>
    <p:extLst>
      <p:ext uri="{BB962C8B-B14F-4D97-AF65-F5344CB8AC3E}">
        <p14:creationId xmlns:p14="http://schemas.microsoft.com/office/powerpoint/2010/main" val="3383257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2678B-FD05-546D-6AD1-88AEA0DDAEC8}"/>
            </a:ext>
          </a:extLst>
        </p:cNvPr>
        <p:cNvGrpSpPr/>
        <p:nvPr/>
      </p:nvGrpSpPr>
      <p:grpSpPr>
        <a:xfrm>
          <a:off x="0" y="0"/>
          <a:ext cx="0" cy="0"/>
          <a:chOff x="0" y="0"/>
          <a:chExt cx="0" cy="0"/>
        </a:xfrm>
      </p:grpSpPr>
      <p:pic>
        <p:nvPicPr>
          <p:cNvPr id="35842" name="Picture 2">
            <a:extLst>
              <a:ext uri="{FF2B5EF4-FFF2-40B4-BE49-F238E27FC236}">
                <a16:creationId xmlns:a16="http://schemas.microsoft.com/office/drawing/2014/main" id="{CAB9F30D-A83B-77C3-4CEF-AB4B0485ADE2}"/>
              </a:ext>
            </a:extLst>
          </p:cNvPr>
          <p:cNvPicPr>
            <a:picLocks noChangeAspect="1" noChangeArrowheads="1"/>
          </p:cNvPicPr>
          <p:nvPr/>
        </p:nvPicPr>
        <p:blipFill>
          <a:blip r:embed="rId3" cstate="print"/>
          <a:srcRect/>
          <a:stretch>
            <a:fillRect/>
          </a:stretch>
        </p:blipFill>
        <p:spPr bwMode="auto">
          <a:xfrm>
            <a:off x="3236269" y="2594522"/>
            <a:ext cx="5400675" cy="942975"/>
          </a:xfrm>
          <a:prstGeom prst="rect">
            <a:avLst/>
          </a:prstGeom>
          <a:noFill/>
          <a:ln w="9525">
            <a:noFill/>
            <a:miter lim="800000"/>
            <a:headEnd/>
            <a:tailEnd/>
          </a:ln>
        </p:spPr>
      </p:pic>
      <p:pic>
        <p:nvPicPr>
          <p:cNvPr id="35843" name="Picture 3">
            <a:extLst>
              <a:ext uri="{FF2B5EF4-FFF2-40B4-BE49-F238E27FC236}">
                <a16:creationId xmlns:a16="http://schemas.microsoft.com/office/drawing/2014/main" id="{55651ED1-B1ED-3C93-C784-59FF63B73673}"/>
              </a:ext>
            </a:extLst>
          </p:cNvPr>
          <p:cNvPicPr>
            <a:picLocks noChangeAspect="1" noChangeArrowheads="1"/>
          </p:cNvPicPr>
          <p:nvPr/>
        </p:nvPicPr>
        <p:blipFill>
          <a:blip r:embed="rId4" cstate="print"/>
          <a:srcRect/>
          <a:stretch>
            <a:fillRect/>
          </a:stretch>
        </p:blipFill>
        <p:spPr bwMode="auto">
          <a:xfrm>
            <a:off x="2850506" y="2977605"/>
            <a:ext cx="3534816" cy="2806154"/>
          </a:xfrm>
          <a:prstGeom prst="rect">
            <a:avLst/>
          </a:prstGeom>
          <a:noFill/>
          <a:ln w="9525">
            <a:noFill/>
            <a:miter lim="800000"/>
            <a:headEnd/>
            <a:tailEnd/>
          </a:ln>
        </p:spPr>
      </p:pic>
      <p:pic>
        <p:nvPicPr>
          <p:cNvPr id="35844" name="Picture 4">
            <a:extLst>
              <a:ext uri="{FF2B5EF4-FFF2-40B4-BE49-F238E27FC236}">
                <a16:creationId xmlns:a16="http://schemas.microsoft.com/office/drawing/2014/main" id="{60DAF9E7-DBAC-42CE-0F90-C88097D003C8}"/>
              </a:ext>
            </a:extLst>
          </p:cNvPr>
          <p:cNvPicPr>
            <a:picLocks noChangeAspect="1" noChangeArrowheads="1"/>
          </p:cNvPicPr>
          <p:nvPr/>
        </p:nvPicPr>
        <p:blipFill>
          <a:blip r:embed="rId5" cstate="print"/>
          <a:srcRect/>
          <a:stretch>
            <a:fillRect/>
          </a:stretch>
        </p:blipFill>
        <p:spPr bwMode="auto">
          <a:xfrm>
            <a:off x="6515249" y="3043237"/>
            <a:ext cx="3534816" cy="2694980"/>
          </a:xfrm>
          <a:prstGeom prst="rect">
            <a:avLst/>
          </a:prstGeom>
          <a:noFill/>
          <a:ln w="9525">
            <a:noFill/>
            <a:miter lim="800000"/>
            <a:headEnd/>
            <a:tailEnd/>
          </a:ln>
        </p:spPr>
      </p:pic>
      <p:sp>
        <p:nvSpPr>
          <p:cNvPr id="35845" name="Rectangle 5">
            <a:extLst>
              <a:ext uri="{FF2B5EF4-FFF2-40B4-BE49-F238E27FC236}">
                <a16:creationId xmlns:a16="http://schemas.microsoft.com/office/drawing/2014/main" id="{B96521D0-831E-08FD-7AC0-BB15E7A3FD38}"/>
              </a:ext>
            </a:extLst>
          </p:cNvPr>
          <p:cNvSpPr>
            <a:spLocks noChangeArrowheads="1"/>
          </p:cNvSpPr>
          <p:nvPr/>
        </p:nvSpPr>
        <p:spPr bwMode="auto">
          <a:xfrm>
            <a:off x="1951733" y="987180"/>
            <a:ext cx="8914620" cy="1585947"/>
          </a:xfrm>
          <a:prstGeom prst="rect">
            <a:avLst/>
          </a:prstGeom>
          <a:noFill/>
          <a:ln w="9525">
            <a:noFill/>
            <a:miter lim="800000"/>
            <a:headEnd/>
            <a:tailEnd/>
          </a:ln>
        </p:spPr>
        <p:txBody>
          <a:bodyPr wrap="none">
            <a:spAutoFit/>
          </a:bodyPr>
          <a:lstStyle/>
          <a:p>
            <a:pPr defTabSz="770232"/>
            <a:r>
              <a:rPr lang="ja-JP" altLang="en-US" sz="2110" dirty="0">
                <a:latin typeface="Century" pitchFamily="18" charset="0"/>
                <a:ea typeface="ＭＳ 明朝" pitchFamily="17" charset="-128"/>
              </a:rPr>
              <a:t>睡眠の心身への影響</a:t>
            </a:r>
          </a:p>
          <a:p>
            <a:pPr defTabSz="770232"/>
            <a:r>
              <a:rPr lang="ja-JP" altLang="en-US" sz="2110" dirty="0">
                <a:latin typeface="Century" pitchFamily="18" charset="0"/>
                <a:ea typeface="ＭＳ 明朝" pitchFamily="17" charset="-128"/>
              </a:rPr>
              <a:t>　睡眠の研究方法の問題点　４時間睡眠で６晩（</a:t>
            </a:r>
            <a:r>
              <a:rPr lang="en-US" altLang="ja-JP" sz="2110" dirty="0">
                <a:latin typeface="Century" pitchFamily="18" charset="0"/>
                <a:ea typeface="ＭＳ 明朝" pitchFamily="17" charset="-128"/>
              </a:rPr>
              <a:t>8, 12</a:t>
            </a:r>
            <a:r>
              <a:rPr lang="ja-JP" altLang="en-US" sz="2110" dirty="0">
                <a:latin typeface="Century" pitchFamily="18" charset="0"/>
                <a:ea typeface="ＭＳ 明朝" pitchFamily="17" charset="-128"/>
              </a:rPr>
              <a:t>時間睡眠と比較）</a:t>
            </a:r>
          </a:p>
          <a:p>
            <a:pPr defTabSz="770232"/>
            <a:r>
              <a:rPr lang="ja-JP" altLang="en-US" sz="1688" dirty="0">
                <a:latin typeface="Century" pitchFamily="18" charset="0"/>
                <a:ea typeface="ＭＳ 明朝" pitchFamily="17" charset="-128"/>
              </a:rPr>
              <a:t>　　　→　耐糖能低下（糖尿病）、夕方のコルチゾール低下不良（→肥満）、</a:t>
            </a:r>
          </a:p>
          <a:p>
            <a:pPr defTabSz="770232"/>
            <a:r>
              <a:rPr lang="ja-JP" altLang="en-US" sz="1688" dirty="0">
                <a:latin typeface="Century" pitchFamily="18" charset="0"/>
                <a:ea typeface="ＭＳ 明朝" pitchFamily="17" charset="-128"/>
              </a:rPr>
              <a:t>                  交感神経系活性上昇（高血圧）、ワクチンの抗体産生低下（免疫能低下）　</a:t>
            </a:r>
          </a:p>
          <a:p>
            <a:pPr defTabSz="770232"/>
            <a:r>
              <a:rPr lang="ja-JP" altLang="en-US" sz="1688" dirty="0">
                <a:latin typeface="Century" pitchFamily="18" charset="0"/>
                <a:ea typeface="ＭＳ 明朝" pitchFamily="17" charset="-128"/>
              </a:rPr>
              <a:t>　　　　　　　　　　　　　→ 　</a:t>
            </a:r>
            <a:r>
              <a:rPr lang="ja-JP" altLang="en-US" sz="2110" dirty="0">
                <a:latin typeface="Century" pitchFamily="18" charset="0"/>
                <a:ea typeface="ＭＳ 明朝" pitchFamily="17" charset="-128"/>
              </a:rPr>
              <a:t>老化と同じ現象</a:t>
            </a:r>
          </a:p>
        </p:txBody>
      </p:sp>
      <p:sp>
        <p:nvSpPr>
          <p:cNvPr id="35846" name="Line 6">
            <a:extLst>
              <a:ext uri="{FF2B5EF4-FFF2-40B4-BE49-F238E27FC236}">
                <a16:creationId xmlns:a16="http://schemas.microsoft.com/office/drawing/2014/main" id="{A3CBAE2C-962D-FD25-1FDA-F057D22B4802}"/>
              </a:ext>
            </a:extLst>
          </p:cNvPr>
          <p:cNvSpPr>
            <a:spLocks noChangeShapeType="1"/>
          </p:cNvSpPr>
          <p:nvPr/>
        </p:nvSpPr>
        <p:spPr bwMode="auto">
          <a:xfrm>
            <a:off x="8251181" y="4972050"/>
            <a:ext cx="834479" cy="0"/>
          </a:xfrm>
          <a:prstGeom prst="line">
            <a:avLst/>
          </a:prstGeom>
          <a:noFill/>
          <a:ln w="38100">
            <a:solidFill>
              <a:srgbClr val="FF0000"/>
            </a:solidFill>
            <a:round/>
            <a:headEnd/>
            <a:tailEnd/>
          </a:ln>
        </p:spPr>
        <p:txBody>
          <a:bodyPr/>
          <a:lstStyle/>
          <a:p>
            <a:endParaRPr lang="ja-JP" altLang="en-US"/>
          </a:p>
        </p:txBody>
      </p:sp>
      <p:sp>
        <p:nvSpPr>
          <p:cNvPr id="35847" name="Line 7">
            <a:extLst>
              <a:ext uri="{FF2B5EF4-FFF2-40B4-BE49-F238E27FC236}">
                <a16:creationId xmlns:a16="http://schemas.microsoft.com/office/drawing/2014/main" id="{52AA8F51-4185-A3B8-1944-EE0550342703}"/>
              </a:ext>
            </a:extLst>
          </p:cNvPr>
          <p:cNvSpPr>
            <a:spLocks noChangeShapeType="1"/>
          </p:cNvSpPr>
          <p:nvPr/>
        </p:nvSpPr>
        <p:spPr bwMode="auto">
          <a:xfrm>
            <a:off x="3814913" y="5166271"/>
            <a:ext cx="2314575" cy="0"/>
          </a:xfrm>
          <a:prstGeom prst="line">
            <a:avLst/>
          </a:prstGeom>
          <a:noFill/>
          <a:ln w="38100">
            <a:solidFill>
              <a:srgbClr val="FF0000"/>
            </a:solidFill>
            <a:round/>
            <a:headEnd/>
            <a:tailEnd/>
          </a:ln>
        </p:spPr>
        <p:txBody>
          <a:bodyPr/>
          <a:lstStyle/>
          <a:p>
            <a:endParaRPr lang="ja-JP" altLang="en-US"/>
          </a:p>
        </p:txBody>
      </p:sp>
      <p:sp>
        <p:nvSpPr>
          <p:cNvPr id="35848" name="Line 8">
            <a:extLst>
              <a:ext uri="{FF2B5EF4-FFF2-40B4-BE49-F238E27FC236}">
                <a16:creationId xmlns:a16="http://schemas.microsoft.com/office/drawing/2014/main" id="{5BFBE47F-9591-A4D8-1ACD-286910C41111}"/>
              </a:ext>
            </a:extLst>
          </p:cNvPr>
          <p:cNvSpPr>
            <a:spLocks noChangeShapeType="1"/>
          </p:cNvSpPr>
          <p:nvPr/>
        </p:nvSpPr>
        <p:spPr bwMode="auto">
          <a:xfrm>
            <a:off x="7156848" y="3299073"/>
            <a:ext cx="1735931" cy="0"/>
          </a:xfrm>
          <a:prstGeom prst="line">
            <a:avLst/>
          </a:prstGeom>
          <a:noFill/>
          <a:ln w="38100">
            <a:solidFill>
              <a:srgbClr val="FF0000"/>
            </a:solidFill>
            <a:round/>
            <a:headEnd/>
            <a:tailEnd/>
          </a:ln>
        </p:spPr>
        <p:txBody>
          <a:bodyPr/>
          <a:lstStyle/>
          <a:p>
            <a:endParaRPr lang="ja-JP" altLang="en-US"/>
          </a:p>
        </p:txBody>
      </p:sp>
      <p:sp>
        <p:nvSpPr>
          <p:cNvPr id="35849" name="Line 9">
            <a:extLst>
              <a:ext uri="{FF2B5EF4-FFF2-40B4-BE49-F238E27FC236}">
                <a16:creationId xmlns:a16="http://schemas.microsoft.com/office/drawing/2014/main" id="{ED4B729C-5E17-0DA2-7D2E-3DDC84A2FDF0}"/>
              </a:ext>
            </a:extLst>
          </p:cNvPr>
          <p:cNvSpPr>
            <a:spLocks noChangeShapeType="1"/>
          </p:cNvSpPr>
          <p:nvPr/>
        </p:nvSpPr>
        <p:spPr bwMode="auto">
          <a:xfrm>
            <a:off x="8955735" y="3686175"/>
            <a:ext cx="1031379" cy="0"/>
          </a:xfrm>
          <a:prstGeom prst="line">
            <a:avLst/>
          </a:prstGeom>
          <a:noFill/>
          <a:ln w="38100">
            <a:solidFill>
              <a:srgbClr val="FF0000"/>
            </a:solidFill>
            <a:round/>
            <a:headEnd/>
            <a:tailEnd/>
          </a:ln>
        </p:spPr>
        <p:txBody>
          <a:bodyPr/>
          <a:lstStyle/>
          <a:p>
            <a:endParaRPr lang="ja-JP" altLang="en-US"/>
          </a:p>
        </p:txBody>
      </p:sp>
      <p:sp>
        <p:nvSpPr>
          <p:cNvPr id="35850" name="Line 10">
            <a:extLst>
              <a:ext uri="{FF2B5EF4-FFF2-40B4-BE49-F238E27FC236}">
                <a16:creationId xmlns:a16="http://schemas.microsoft.com/office/drawing/2014/main" id="{4EA1480A-E118-B3AB-52CE-3FAAF5AB5E73}"/>
              </a:ext>
            </a:extLst>
          </p:cNvPr>
          <p:cNvSpPr>
            <a:spLocks noChangeShapeType="1"/>
          </p:cNvSpPr>
          <p:nvPr/>
        </p:nvSpPr>
        <p:spPr bwMode="auto">
          <a:xfrm>
            <a:off x="6515249" y="3880396"/>
            <a:ext cx="1606004" cy="0"/>
          </a:xfrm>
          <a:prstGeom prst="line">
            <a:avLst/>
          </a:prstGeom>
          <a:noFill/>
          <a:ln w="38100">
            <a:solidFill>
              <a:srgbClr val="FF0000"/>
            </a:solidFill>
            <a:round/>
            <a:headEnd/>
            <a:tailEnd/>
          </a:ln>
        </p:spPr>
        <p:txBody>
          <a:bodyPr/>
          <a:lstStyle/>
          <a:p>
            <a:endParaRPr lang="ja-JP" altLang="en-US"/>
          </a:p>
        </p:txBody>
      </p:sp>
      <p:sp>
        <p:nvSpPr>
          <p:cNvPr id="35851" name="Line 11">
            <a:extLst>
              <a:ext uri="{FF2B5EF4-FFF2-40B4-BE49-F238E27FC236}">
                <a16:creationId xmlns:a16="http://schemas.microsoft.com/office/drawing/2014/main" id="{86E2542E-27A7-39E0-207C-C0B20957828A}"/>
              </a:ext>
            </a:extLst>
          </p:cNvPr>
          <p:cNvSpPr>
            <a:spLocks noChangeShapeType="1"/>
          </p:cNvSpPr>
          <p:nvPr/>
        </p:nvSpPr>
        <p:spPr bwMode="auto">
          <a:xfrm>
            <a:off x="9085661" y="3880396"/>
            <a:ext cx="834480" cy="0"/>
          </a:xfrm>
          <a:prstGeom prst="line">
            <a:avLst/>
          </a:prstGeom>
          <a:noFill/>
          <a:ln w="38100">
            <a:solidFill>
              <a:srgbClr val="FF0000"/>
            </a:solidFill>
            <a:round/>
            <a:headEnd/>
            <a:tailEnd/>
          </a:ln>
        </p:spPr>
        <p:txBody>
          <a:bodyPr/>
          <a:lstStyle/>
          <a:p>
            <a:endParaRPr lang="ja-JP" altLang="en-US"/>
          </a:p>
        </p:txBody>
      </p:sp>
      <p:sp>
        <p:nvSpPr>
          <p:cNvPr id="35852" name="Line 12">
            <a:extLst>
              <a:ext uri="{FF2B5EF4-FFF2-40B4-BE49-F238E27FC236}">
                <a16:creationId xmlns:a16="http://schemas.microsoft.com/office/drawing/2014/main" id="{2A75380E-EA04-168A-5EF3-E19425A7EC41}"/>
              </a:ext>
            </a:extLst>
          </p:cNvPr>
          <p:cNvSpPr>
            <a:spLocks noChangeShapeType="1"/>
          </p:cNvSpPr>
          <p:nvPr/>
        </p:nvSpPr>
        <p:spPr bwMode="auto">
          <a:xfrm>
            <a:off x="6515250" y="4071938"/>
            <a:ext cx="2440484" cy="0"/>
          </a:xfrm>
          <a:prstGeom prst="line">
            <a:avLst/>
          </a:prstGeom>
          <a:noFill/>
          <a:ln w="38100">
            <a:solidFill>
              <a:srgbClr val="FF0000"/>
            </a:solidFill>
            <a:round/>
            <a:headEnd/>
            <a:tailEnd/>
          </a:ln>
        </p:spPr>
        <p:txBody>
          <a:bodyPr/>
          <a:lstStyle/>
          <a:p>
            <a:endParaRPr lang="ja-JP" altLang="en-US"/>
          </a:p>
        </p:txBody>
      </p:sp>
      <p:sp>
        <p:nvSpPr>
          <p:cNvPr id="3" name="テキスト ボックス 2">
            <a:extLst>
              <a:ext uri="{FF2B5EF4-FFF2-40B4-BE49-F238E27FC236}">
                <a16:creationId xmlns:a16="http://schemas.microsoft.com/office/drawing/2014/main" id="{7A7F2BE7-9B8A-74FA-27A5-4D4ED47AF5AB}"/>
              </a:ext>
            </a:extLst>
          </p:cNvPr>
          <p:cNvSpPr txBox="1"/>
          <p:nvPr/>
        </p:nvSpPr>
        <p:spPr>
          <a:xfrm>
            <a:off x="543335" y="5994053"/>
            <a:ext cx="11172305" cy="646331"/>
          </a:xfrm>
          <a:prstGeom prst="rect">
            <a:avLst/>
          </a:prstGeom>
          <a:noFill/>
        </p:spPr>
        <p:txBody>
          <a:bodyPr wrap="square">
            <a:spAutoFit/>
          </a:bodyPr>
          <a:lstStyle/>
          <a:p>
            <a:r>
              <a:rPr lang="ja-JP" altLang="en-US" dirty="0"/>
              <a:t>さらに最近の研究は、睡眠不足が以下のような悪影響を及ぼすことを指摘しています：認知機能の低下 、学業成績の悪化、行動問題の増加、精神的不安定さ、事故のリスク、肥満、および心血管、免疫、代謝系統への負の影響 。</a:t>
            </a:r>
          </a:p>
        </p:txBody>
      </p:sp>
    </p:spTree>
    <p:extLst>
      <p:ext uri="{BB962C8B-B14F-4D97-AF65-F5344CB8AC3E}">
        <p14:creationId xmlns:p14="http://schemas.microsoft.com/office/powerpoint/2010/main" val="95214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BE35A5-66EF-C5BC-2406-FB06DB37B796}"/>
              </a:ext>
            </a:extLst>
          </p:cNvPr>
          <p:cNvSpPr>
            <a:spLocks noGrp="1"/>
          </p:cNvSpPr>
          <p:nvPr>
            <p:ph type="title"/>
          </p:nvPr>
        </p:nvSpPr>
        <p:spPr>
          <a:xfrm>
            <a:off x="401445" y="-382007"/>
            <a:ext cx="11641873" cy="2400377"/>
          </a:xfrm>
        </p:spPr>
        <p:txBody>
          <a:bodyPr/>
          <a:lstStyle/>
          <a:p>
            <a:r>
              <a:rPr lang="ja-JP" altLang="en-US" dirty="0"/>
              <a:t>睡眠は、質が良けれが量（長さ）は短くてもよい。</a:t>
            </a:r>
          </a:p>
        </p:txBody>
      </p:sp>
      <p:sp>
        <p:nvSpPr>
          <p:cNvPr id="3" name="コンテンツ プレースホルダー 2">
            <a:extLst>
              <a:ext uri="{FF2B5EF4-FFF2-40B4-BE49-F238E27FC236}">
                <a16:creationId xmlns:a16="http://schemas.microsoft.com/office/drawing/2014/main" id="{26FF4A20-81B2-4CBE-8B58-2B75722D15B9}"/>
              </a:ext>
            </a:extLst>
          </p:cNvPr>
          <p:cNvSpPr>
            <a:spLocks noGrp="1"/>
          </p:cNvSpPr>
          <p:nvPr>
            <p:ph idx="1"/>
          </p:nvPr>
        </p:nvSpPr>
        <p:spPr>
          <a:xfrm>
            <a:off x="548269" y="1561170"/>
            <a:ext cx="10515600" cy="5808973"/>
          </a:xfrm>
        </p:spPr>
        <p:txBody>
          <a:bodyPr>
            <a:normAutofit/>
          </a:bodyPr>
          <a:lstStyle/>
          <a:p>
            <a:pPr marL="0" indent="0" algn="ctr">
              <a:buNone/>
            </a:pPr>
            <a:r>
              <a:rPr lang="ja-JP" altLang="en-US" sz="8800" dirty="0"/>
              <a:t>〇か✕か？</a:t>
            </a:r>
            <a:endParaRPr lang="en-US" altLang="ja-JP" sz="8800" dirty="0"/>
          </a:p>
          <a:p>
            <a:pPr marL="0" indent="0" algn="ctr">
              <a:buNone/>
            </a:pPr>
            <a:endParaRPr lang="en-US" altLang="ja-JP" sz="8800" dirty="0"/>
          </a:p>
        </p:txBody>
      </p:sp>
    </p:spTree>
    <p:extLst>
      <p:ext uri="{BB962C8B-B14F-4D97-AF65-F5344CB8AC3E}">
        <p14:creationId xmlns:p14="http://schemas.microsoft.com/office/powerpoint/2010/main" val="1929370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p:txBody>
          <a:bodyPr/>
          <a:lstStyle/>
          <a:p>
            <a:r>
              <a:rPr lang="ja-JP" altLang="ja-JP"/>
              <a:t>睡眠不足症候群では，</a:t>
            </a:r>
            <a:endParaRPr lang="ja-JP" altLang="en-US"/>
          </a:p>
        </p:txBody>
      </p:sp>
      <p:sp>
        <p:nvSpPr>
          <p:cNvPr id="22531" name="コンテンツ プレースホルダ 2"/>
          <p:cNvSpPr>
            <a:spLocks noGrp="1"/>
          </p:cNvSpPr>
          <p:nvPr>
            <p:ph idx="1"/>
          </p:nvPr>
        </p:nvSpPr>
        <p:spPr>
          <a:xfrm>
            <a:off x="838200" y="1825624"/>
            <a:ext cx="10515600" cy="4805763"/>
          </a:xfrm>
        </p:spPr>
        <p:txBody>
          <a:bodyPr/>
          <a:lstStyle/>
          <a:p>
            <a:r>
              <a:rPr lang="ja-JP" altLang="ja-JP" sz="2000" b="1" dirty="0"/>
              <a:t>正常な覚醒状態を維持するために必要な夜間の睡眠をとることができず</a:t>
            </a:r>
            <a:r>
              <a:rPr lang="ja-JP" altLang="ja-JP" sz="2000" b="1" dirty="0">
                <a:solidFill>
                  <a:srgbClr val="FF0000"/>
                </a:solidFill>
              </a:rPr>
              <a:t>眠気</a:t>
            </a:r>
            <a:r>
              <a:rPr lang="ja-JP" altLang="ja-JP" sz="2000" b="1" dirty="0"/>
              <a:t>が生じる．</a:t>
            </a:r>
            <a:endParaRPr lang="en-US" altLang="ja-JP" sz="2000" b="1" dirty="0"/>
          </a:p>
          <a:p>
            <a:r>
              <a:rPr lang="ja-JP" altLang="ja-JP" sz="2000" b="1" dirty="0"/>
              <a:t>患者自身は慢性の睡眠不足にあることを自覚していない．</a:t>
            </a:r>
            <a:endParaRPr lang="en-US" altLang="ja-JP" sz="2000" b="1" dirty="0"/>
          </a:p>
          <a:p>
            <a:r>
              <a:rPr lang="ja-JP" altLang="ja-JP" sz="2000" b="1" dirty="0"/>
              <a:t>症状としては攻撃性の高まり，注意や集中力，意欲の低下，疲労，落着きのなさ，協調不全，倦怠，食欲不振，胃腸障害などが生じ，その結果さらに不安や抑うつが生じる場合もある．</a:t>
            </a:r>
            <a:endParaRPr lang="en-US" altLang="ja-JP" sz="2000" b="1" dirty="0"/>
          </a:p>
          <a:p>
            <a:r>
              <a:rPr lang="ja-JP" altLang="ja-JP" sz="2000" b="1" dirty="0"/>
              <a:t>睡眠を十分とれる週末や休暇時には症状は軽快する．本症患者の睡眠には入眠潜時短縮、睡眠効率の高値以外異常は見つからない．</a:t>
            </a:r>
            <a:endParaRPr lang="en-US" altLang="ja-JP" sz="2000" b="1" dirty="0"/>
          </a:p>
          <a:p>
            <a:r>
              <a:rPr lang="en-US" altLang="ja-JP" sz="2000" b="1" dirty="0"/>
              <a:t>24</a:t>
            </a:r>
            <a:r>
              <a:rPr lang="ja-JP" altLang="ja-JP" sz="2000" b="1" dirty="0"/>
              <a:t>時間社会となった現代社会では，就床時刻が遅れ，睡眠時間短縮をもたらし，その結果本症に陥りうる．思春期には生物学的な睡眠要求は高いもの、入眠遅延に対する社会的圧力も高いので、本症はこの時期に認めることが多い。</a:t>
            </a:r>
            <a:endParaRPr lang="en-US" altLang="ja-JP" sz="2000" b="1" dirty="0"/>
          </a:p>
          <a:p>
            <a:r>
              <a:rPr lang="ja-JP" altLang="ja-JP" sz="2000" b="1" dirty="0"/>
              <a:t>対策としては諸症状が軽減する睡眠時間を確保することとなるが，現実には対応困難なことも多い．</a:t>
            </a:r>
          </a:p>
          <a:p>
            <a:endParaRPr lang="ja-JP" altLang="en-US" dirty="0"/>
          </a:p>
        </p:txBody>
      </p:sp>
    </p:spTree>
    <p:extLst>
      <p:ext uri="{BB962C8B-B14F-4D97-AF65-F5344CB8AC3E}">
        <p14:creationId xmlns:p14="http://schemas.microsoft.com/office/powerpoint/2010/main" val="4240495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1724025" y="2130426"/>
            <a:ext cx="8743950" cy="1470025"/>
          </a:xfrm>
        </p:spPr>
        <p:txBody>
          <a:bodyPr/>
          <a:lstStyle/>
          <a:p>
            <a:endParaRPr lang="ja-JP" altLang="en-US" sz="2200"/>
          </a:p>
        </p:txBody>
      </p:sp>
      <p:sp>
        <p:nvSpPr>
          <p:cNvPr id="37891" name="Rectangle 3"/>
          <p:cNvSpPr>
            <a:spLocks noGrp="1" noChangeArrowheads="1"/>
          </p:cNvSpPr>
          <p:nvPr>
            <p:ph type="subTitle" idx="1"/>
          </p:nvPr>
        </p:nvSpPr>
        <p:spPr/>
        <p:txBody>
          <a:bodyPr/>
          <a:lstStyle/>
          <a:p>
            <a:endParaRPr lang="ja-JP" altLang="en-US"/>
          </a:p>
        </p:txBody>
      </p:sp>
      <p:pic>
        <p:nvPicPr>
          <p:cNvPr id="37892" name="Picture 4"/>
          <p:cNvPicPr>
            <a:picLocks noChangeAspect="1" noChangeArrowheads="1"/>
          </p:cNvPicPr>
          <p:nvPr/>
        </p:nvPicPr>
        <p:blipFill>
          <a:blip r:embed="rId2" cstate="print"/>
          <a:srcRect/>
          <a:stretch>
            <a:fillRect/>
          </a:stretch>
        </p:blipFill>
        <p:spPr bwMode="auto">
          <a:xfrm>
            <a:off x="952501" y="260351"/>
            <a:ext cx="4164013" cy="6264275"/>
          </a:xfrm>
          <a:prstGeom prst="rect">
            <a:avLst/>
          </a:prstGeom>
          <a:noFill/>
          <a:ln w="9525">
            <a:noFill/>
            <a:miter lim="800000"/>
            <a:headEnd/>
            <a:tailEnd/>
          </a:ln>
        </p:spPr>
      </p:pic>
      <p:sp>
        <p:nvSpPr>
          <p:cNvPr id="37893" name="Rectangle 5"/>
          <p:cNvSpPr>
            <a:spLocks noChangeArrowheads="1"/>
          </p:cNvSpPr>
          <p:nvPr/>
        </p:nvSpPr>
        <p:spPr bwMode="auto">
          <a:xfrm>
            <a:off x="1200151" y="620714"/>
            <a:ext cx="1108075" cy="369887"/>
          </a:xfrm>
          <a:prstGeom prst="rect">
            <a:avLst/>
          </a:prstGeom>
          <a:noFill/>
          <a:ln w="9525">
            <a:noFill/>
            <a:miter lim="800000"/>
            <a:headEnd/>
            <a:tailEnd/>
          </a:ln>
        </p:spPr>
        <p:txBody>
          <a:bodyPr wrap="none">
            <a:spAutoFit/>
          </a:bodyPr>
          <a:lstStyle/>
          <a:p>
            <a:pPr eaLnBrk="1" hangingPunct="1"/>
            <a:r>
              <a:rPr lang="ja-JP" altLang="en-US">
                <a:solidFill>
                  <a:schemeClr val="tx2"/>
                </a:solidFill>
              </a:rPr>
              <a:t>毎日新聞</a:t>
            </a:r>
          </a:p>
        </p:txBody>
      </p:sp>
      <p:sp>
        <p:nvSpPr>
          <p:cNvPr id="37894" name="Rectangle 6"/>
          <p:cNvSpPr>
            <a:spLocks noChangeArrowheads="1"/>
          </p:cNvSpPr>
          <p:nvPr/>
        </p:nvSpPr>
        <p:spPr bwMode="auto">
          <a:xfrm>
            <a:off x="1558926" y="1009750"/>
            <a:ext cx="3317127" cy="307777"/>
          </a:xfrm>
          <a:prstGeom prst="rect">
            <a:avLst/>
          </a:prstGeom>
          <a:noFill/>
          <a:ln w="9525">
            <a:noFill/>
            <a:miter lim="800000"/>
            <a:headEnd/>
            <a:tailEnd/>
          </a:ln>
        </p:spPr>
        <p:txBody>
          <a:bodyPr wrap="none" anchor="ctr">
            <a:spAutoFit/>
          </a:bodyPr>
          <a:lstStyle/>
          <a:p>
            <a:pPr eaLnBrk="1" hangingPunct="1"/>
            <a:r>
              <a:rPr lang="en-US" altLang="ja-JP" sz="1400"/>
              <a:t>Arch Intern Med. 2009 Jan 12;169(1):62-7. </a:t>
            </a:r>
          </a:p>
        </p:txBody>
      </p:sp>
      <p:pic>
        <p:nvPicPr>
          <p:cNvPr id="37895" name="Picture 7"/>
          <p:cNvPicPr>
            <a:picLocks noChangeAspect="1" noChangeArrowheads="1"/>
          </p:cNvPicPr>
          <p:nvPr/>
        </p:nvPicPr>
        <p:blipFill>
          <a:blip r:embed="rId3" cstate="print"/>
          <a:srcRect/>
          <a:stretch>
            <a:fillRect/>
          </a:stretch>
        </p:blipFill>
        <p:spPr bwMode="auto">
          <a:xfrm>
            <a:off x="5087939" y="404814"/>
            <a:ext cx="5984875" cy="2268537"/>
          </a:xfrm>
          <a:prstGeom prst="rect">
            <a:avLst/>
          </a:prstGeom>
          <a:noFill/>
          <a:ln w="9525">
            <a:noFill/>
            <a:miter lim="800000"/>
            <a:headEnd/>
            <a:tailEnd/>
          </a:ln>
        </p:spPr>
      </p:pic>
      <p:pic>
        <p:nvPicPr>
          <p:cNvPr id="37896" name="Picture 8"/>
          <p:cNvPicPr>
            <a:picLocks noChangeAspect="1" noChangeArrowheads="1"/>
          </p:cNvPicPr>
          <p:nvPr/>
        </p:nvPicPr>
        <p:blipFill>
          <a:blip r:embed="rId4" cstate="print"/>
          <a:srcRect/>
          <a:stretch>
            <a:fillRect/>
          </a:stretch>
        </p:blipFill>
        <p:spPr bwMode="auto">
          <a:xfrm>
            <a:off x="5230814" y="3213101"/>
            <a:ext cx="6008687" cy="2911475"/>
          </a:xfrm>
          <a:prstGeom prst="rect">
            <a:avLst/>
          </a:prstGeom>
          <a:noFill/>
          <a:ln w="9525">
            <a:noFill/>
            <a:miter lim="800000"/>
            <a:headEnd/>
            <a:tailEnd/>
          </a:ln>
        </p:spPr>
      </p:pic>
    </p:spTree>
    <p:extLst>
      <p:ext uri="{BB962C8B-B14F-4D97-AF65-F5344CB8AC3E}">
        <p14:creationId xmlns:p14="http://schemas.microsoft.com/office/powerpoint/2010/main" val="886822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p:cNvPicPr>
            <a:picLocks noChangeAspect="1" noChangeArrowheads="1"/>
          </p:cNvPicPr>
          <p:nvPr/>
        </p:nvPicPr>
        <p:blipFill>
          <a:blip r:embed="rId3" cstate="print"/>
          <a:srcRect/>
          <a:stretch>
            <a:fillRect/>
          </a:stretch>
        </p:blipFill>
        <p:spPr bwMode="auto">
          <a:xfrm>
            <a:off x="4152900" y="325438"/>
            <a:ext cx="6769100" cy="6532562"/>
          </a:xfrm>
          <a:prstGeom prst="rect">
            <a:avLst/>
          </a:prstGeom>
          <a:noFill/>
          <a:ln w="9525">
            <a:noFill/>
            <a:miter lim="800000"/>
            <a:headEnd/>
            <a:tailEnd/>
          </a:ln>
        </p:spPr>
      </p:pic>
      <p:sp>
        <p:nvSpPr>
          <p:cNvPr id="38915" name="Rectangle 3"/>
          <p:cNvSpPr>
            <a:spLocks noChangeArrowheads="1"/>
          </p:cNvSpPr>
          <p:nvPr/>
        </p:nvSpPr>
        <p:spPr bwMode="auto">
          <a:xfrm>
            <a:off x="1519239" y="549275"/>
            <a:ext cx="2746375" cy="1784350"/>
          </a:xfrm>
          <a:prstGeom prst="rect">
            <a:avLst/>
          </a:prstGeom>
          <a:noFill/>
          <a:ln w="9525" algn="ctr">
            <a:noFill/>
            <a:miter lim="800000"/>
            <a:headEnd/>
            <a:tailEnd/>
          </a:ln>
        </p:spPr>
        <p:txBody>
          <a:bodyPr wrap="none">
            <a:spAutoFit/>
          </a:bodyPr>
          <a:lstStyle/>
          <a:p>
            <a:pPr algn="ctr" defTabSz="912813"/>
            <a:r>
              <a:rPr lang="ja-JP" altLang="en-US" sz="5500"/>
              <a:t>寝ないと</a:t>
            </a:r>
          </a:p>
          <a:p>
            <a:pPr algn="ctr" defTabSz="912813"/>
            <a:r>
              <a:rPr lang="ja-JP" altLang="en-US" sz="5500"/>
              <a:t>太る</a:t>
            </a:r>
          </a:p>
        </p:txBody>
      </p:sp>
      <p:sp>
        <p:nvSpPr>
          <p:cNvPr id="38916" name="Rectangle 4"/>
          <p:cNvSpPr>
            <a:spLocks noChangeArrowheads="1"/>
          </p:cNvSpPr>
          <p:nvPr/>
        </p:nvSpPr>
        <p:spPr bwMode="auto">
          <a:xfrm>
            <a:off x="1341438" y="3765501"/>
            <a:ext cx="3168650" cy="2308324"/>
          </a:xfrm>
          <a:prstGeom prst="rect">
            <a:avLst/>
          </a:prstGeom>
          <a:noFill/>
          <a:ln w="9525" algn="ctr">
            <a:noFill/>
            <a:miter lim="800000"/>
            <a:headEnd/>
            <a:tailEnd/>
          </a:ln>
        </p:spPr>
        <p:txBody>
          <a:bodyPr anchor="ctr">
            <a:spAutoFit/>
          </a:bodyPr>
          <a:lstStyle/>
          <a:p>
            <a:pPr defTabSz="912813"/>
            <a:r>
              <a:rPr lang="en-US" altLang="ja-JP">
                <a:hlinkClick r:id="rId4"/>
              </a:rPr>
              <a:t>Taheri S, Lin L, Austin D, Young T, Mignot E.</a:t>
            </a:r>
            <a:endParaRPr lang="en-US" altLang="ja-JP"/>
          </a:p>
          <a:p>
            <a:pPr defTabSz="912813"/>
            <a:r>
              <a:rPr lang="en-US" altLang="ja-JP"/>
              <a:t>  </a:t>
            </a:r>
          </a:p>
          <a:p>
            <a:pPr defTabSz="912813"/>
            <a:r>
              <a:rPr lang="en-US" altLang="ja-JP"/>
              <a:t>Short sleep duration is associated with reduced leptin, elevated ghrelin, and increased body mass index.</a:t>
            </a:r>
          </a:p>
          <a:p>
            <a:pPr defTabSz="912813"/>
            <a:r>
              <a:rPr lang="en-US" altLang="ja-JP"/>
              <a:t>PLoS Med. 2004 Dec;1(3):e62.</a:t>
            </a:r>
          </a:p>
        </p:txBody>
      </p:sp>
      <p:pic>
        <p:nvPicPr>
          <p:cNvPr id="38917" name="Picture 6" descr="Free in PMC">
            <a:hlinkClick r:id="rId4"/>
          </p:cNvPr>
          <p:cNvPicPr>
            <a:picLocks noChangeAspect="1" noChangeArrowheads="1"/>
          </p:cNvPicPr>
          <p:nvPr/>
        </p:nvPicPr>
        <p:blipFill>
          <a:blip r:embed="rId5" cstate="print"/>
          <a:srcRect/>
          <a:stretch>
            <a:fillRect/>
          </a:stretch>
        </p:blipFill>
        <p:spPr bwMode="auto">
          <a:xfrm>
            <a:off x="-482600" y="2274888"/>
            <a:ext cx="239712" cy="285750"/>
          </a:xfrm>
          <a:prstGeom prst="rect">
            <a:avLst/>
          </a:prstGeom>
          <a:noFill/>
          <a:ln w="9525">
            <a:noFill/>
            <a:miter lim="800000"/>
            <a:headEnd/>
            <a:tailEnd/>
          </a:ln>
        </p:spPr>
      </p:pic>
      <p:sp>
        <p:nvSpPr>
          <p:cNvPr id="38918" name="Oval 7"/>
          <p:cNvSpPr>
            <a:spLocks noChangeArrowheads="1"/>
          </p:cNvSpPr>
          <p:nvPr/>
        </p:nvSpPr>
        <p:spPr bwMode="auto">
          <a:xfrm>
            <a:off x="3863976" y="333376"/>
            <a:ext cx="3311525" cy="4824413"/>
          </a:xfrm>
          <a:prstGeom prst="ellipse">
            <a:avLst/>
          </a:prstGeom>
          <a:noFill/>
          <a:ln w="9525" algn="ctr">
            <a:noFill/>
            <a:round/>
            <a:headEnd/>
            <a:tailEnd/>
          </a:ln>
        </p:spPr>
        <p:txBody>
          <a:bodyPr wrap="none" anchor="ctr"/>
          <a:lstStyle/>
          <a:p>
            <a:pPr algn="ctr" defTabSz="912813"/>
            <a:endParaRPr lang="ja-JP" altLang="en-US"/>
          </a:p>
        </p:txBody>
      </p:sp>
    </p:spTree>
    <p:extLst>
      <p:ext uri="{BB962C8B-B14F-4D97-AF65-F5344CB8AC3E}">
        <p14:creationId xmlns:p14="http://schemas.microsoft.com/office/powerpoint/2010/main" val="4261569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1643064" y="466725"/>
            <a:ext cx="8905875" cy="5924550"/>
          </a:xfrm>
          <a:prstGeom prst="rect">
            <a:avLst/>
          </a:prstGeom>
          <a:noFill/>
          <a:ln w="9525">
            <a:noFill/>
            <a:miter lim="800000"/>
            <a:headEnd/>
            <a:tailEnd/>
          </a:ln>
        </p:spPr>
      </p:pic>
    </p:spTree>
    <p:extLst>
      <p:ext uri="{BB962C8B-B14F-4D97-AF65-F5344CB8AC3E}">
        <p14:creationId xmlns:p14="http://schemas.microsoft.com/office/powerpoint/2010/main" val="10826773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ファイル:Evolution du cortex prefrontal ja.jpg"/>
          <p:cNvPicPr>
            <a:picLocks noChangeAspect="1" noChangeArrowheads="1"/>
          </p:cNvPicPr>
          <p:nvPr/>
        </p:nvPicPr>
        <p:blipFill>
          <a:blip r:embed="rId2" cstate="print"/>
          <a:srcRect/>
          <a:stretch>
            <a:fillRect/>
          </a:stretch>
        </p:blipFill>
        <p:spPr bwMode="auto">
          <a:xfrm>
            <a:off x="4962526" y="4724401"/>
            <a:ext cx="6107113" cy="1990725"/>
          </a:xfrm>
          <a:prstGeom prst="rect">
            <a:avLst/>
          </a:prstGeom>
          <a:noFill/>
          <a:ln w="9525">
            <a:noFill/>
            <a:miter lim="800000"/>
            <a:headEnd/>
            <a:tailEnd/>
          </a:ln>
        </p:spPr>
      </p:pic>
      <p:sp>
        <p:nvSpPr>
          <p:cNvPr id="40963" name="正方形/長方形 5"/>
          <p:cNvSpPr>
            <a:spLocks noChangeArrowheads="1"/>
          </p:cNvSpPr>
          <p:nvPr/>
        </p:nvSpPr>
        <p:spPr bwMode="auto">
          <a:xfrm>
            <a:off x="1127126" y="5445126"/>
            <a:ext cx="3744913" cy="1323975"/>
          </a:xfrm>
          <a:prstGeom prst="rect">
            <a:avLst/>
          </a:prstGeom>
          <a:noFill/>
          <a:ln w="9525">
            <a:noFill/>
            <a:miter lim="800000"/>
            <a:headEnd/>
            <a:tailEnd/>
          </a:ln>
        </p:spPr>
        <p:txBody>
          <a:bodyPr>
            <a:spAutoFit/>
          </a:bodyPr>
          <a:lstStyle/>
          <a:p>
            <a:pPr eaLnBrk="1" hangingPunct="1"/>
            <a:r>
              <a:rPr lang="ja-JP" altLang="en-US" sz="2000"/>
              <a:t>意思決定、コミュニケーション、</a:t>
            </a:r>
            <a:endParaRPr lang="en-US" altLang="ja-JP" sz="2000"/>
          </a:p>
          <a:p>
            <a:pPr eaLnBrk="1" hangingPunct="1"/>
            <a:r>
              <a:rPr lang="ja-JP" altLang="en-US" sz="2000"/>
              <a:t>思考、意欲、行動・感情抑制、</a:t>
            </a:r>
            <a:endParaRPr lang="en-US" altLang="ja-JP" sz="2000"/>
          </a:p>
          <a:p>
            <a:pPr eaLnBrk="1" hangingPunct="1"/>
            <a:r>
              <a:rPr lang="ja-JP" altLang="en-US" sz="2000"/>
              <a:t>注意の集中・分散、</a:t>
            </a:r>
            <a:endParaRPr lang="en-US" altLang="ja-JP" sz="2000"/>
          </a:p>
          <a:p>
            <a:pPr eaLnBrk="1" hangingPunct="1"/>
            <a:r>
              <a:rPr lang="ja-JP" altLang="en-US" sz="2000"/>
              <a:t>記憶コントロール。</a:t>
            </a:r>
          </a:p>
        </p:txBody>
      </p:sp>
      <p:sp>
        <p:nvSpPr>
          <p:cNvPr id="40964" name="正方形/長方形 6"/>
          <p:cNvSpPr>
            <a:spLocks noChangeArrowheads="1"/>
          </p:cNvSpPr>
          <p:nvPr/>
        </p:nvSpPr>
        <p:spPr bwMode="auto">
          <a:xfrm>
            <a:off x="7751764" y="333375"/>
            <a:ext cx="3184525" cy="3168650"/>
          </a:xfrm>
          <a:prstGeom prst="rect">
            <a:avLst/>
          </a:prstGeom>
          <a:noFill/>
          <a:ln w="9525">
            <a:noFill/>
            <a:miter lim="800000"/>
            <a:headEnd/>
            <a:tailEnd/>
          </a:ln>
        </p:spPr>
        <p:txBody>
          <a:bodyPr>
            <a:spAutoFit/>
          </a:bodyPr>
          <a:lstStyle/>
          <a:p>
            <a:pPr eaLnBrk="1" hangingPunct="1"/>
            <a:r>
              <a:rPr lang="en-US" altLang="ja-JP" sz="2000"/>
              <a:t>1848</a:t>
            </a:r>
            <a:r>
              <a:rPr lang="ja-JP" altLang="en-US" sz="2000"/>
              <a:t>年の事故もゲージは正常な記憶、言語、運動能力を保っていたが、彼の人格は大きく変化した。</a:t>
            </a:r>
            <a:endParaRPr lang="en-US" altLang="ja-JP" sz="2000"/>
          </a:p>
          <a:p>
            <a:pPr eaLnBrk="1" hangingPunct="1"/>
            <a:r>
              <a:rPr lang="ja-JP" altLang="en-US" sz="2000"/>
              <a:t>彼は以前には見られなかったような怒りっぽく、気分屋で、短気な性格になり、彼の友人はすっかり変わってしまった彼を</a:t>
            </a:r>
            <a:r>
              <a:rPr lang="en-US" altLang="ja-JP" sz="2000"/>
              <a:t>"</a:t>
            </a:r>
            <a:r>
              <a:rPr lang="ja-JP" altLang="en-US" sz="2000"/>
              <a:t>もはやゲージではない。</a:t>
            </a:r>
            <a:r>
              <a:rPr lang="en-US" altLang="ja-JP" sz="2000"/>
              <a:t>"</a:t>
            </a:r>
            <a:r>
              <a:rPr lang="ja-JP" altLang="en-US" sz="2000"/>
              <a:t>と述べた。</a:t>
            </a:r>
          </a:p>
        </p:txBody>
      </p:sp>
      <p:pic>
        <p:nvPicPr>
          <p:cNvPr id="40965" name="Picture 2" descr="ファイル:Ptsd-brain.png"/>
          <p:cNvPicPr>
            <a:picLocks noChangeAspect="1" noChangeArrowheads="1"/>
          </p:cNvPicPr>
          <p:nvPr/>
        </p:nvPicPr>
        <p:blipFill>
          <a:blip r:embed="rId3" cstate="print"/>
          <a:srcRect/>
          <a:stretch>
            <a:fillRect/>
          </a:stretch>
        </p:blipFill>
        <p:spPr bwMode="auto">
          <a:xfrm>
            <a:off x="1316038" y="260350"/>
            <a:ext cx="6075362" cy="5156200"/>
          </a:xfrm>
          <a:prstGeom prst="rect">
            <a:avLst/>
          </a:prstGeom>
          <a:noFill/>
          <a:ln w="9525">
            <a:noFill/>
            <a:miter lim="800000"/>
            <a:headEnd/>
            <a:tailEnd/>
          </a:ln>
        </p:spPr>
      </p:pic>
      <p:sp>
        <p:nvSpPr>
          <p:cNvPr id="40966" name="正方形/長方形 8"/>
          <p:cNvSpPr>
            <a:spLocks noChangeArrowheads="1"/>
          </p:cNvSpPr>
          <p:nvPr/>
        </p:nvSpPr>
        <p:spPr bwMode="auto">
          <a:xfrm>
            <a:off x="2855913" y="1"/>
            <a:ext cx="4564062" cy="646113"/>
          </a:xfrm>
          <a:prstGeom prst="rect">
            <a:avLst/>
          </a:prstGeom>
          <a:noFill/>
          <a:ln w="9525">
            <a:noFill/>
            <a:miter lim="800000"/>
            <a:headEnd/>
            <a:tailEnd/>
          </a:ln>
        </p:spPr>
        <p:txBody>
          <a:bodyPr wrap="none">
            <a:spAutoFit/>
          </a:bodyPr>
          <a:lstStyle/>
          <a:p>
            <a:pPr eaLnBrk="1" hangingPunct="1"/>
            <a:r>
              <a:rPr lang="ja-JP" altLang="ja-JP" sz="3600">
                <a:latin typeface="ＭＳ Ｐ明朝" pitchFamily="18" charset="-128"/>
                <a:ea typeface="ＭＳ Ｐ明朝" pitchFamily="18" charset="-128"/>
              </a:rPr>
              <a:t>前頭前野の</a:t>
            </a:r>
            <a:r>
              <a:rPr lang="ja-JP" altLang="en-US" sz="3600">
                <a:latin typeface="ＭＳ Ｐ明朝" pitchFamily="18" charset="-128"/>
                <a:ea typeface="ＭＳ Ｐ明朝" pitchFamily="18" charset="-128"/>
              </a:rPr>
              <a:t>場所と</a:t>
            </a:r>
            <a:r>
              <a:rPr lang="ja-JP" altLang="ja-JP" sz="3600">
                <a:latin typeface="ＭＳ Ｐ明朝" pitchFamily="18" charset="-128"/>
                <a:ea typeface="ＭＳ Ｐ明朝" pitchFamily="18" charset="-128"/>
              </a:rPr>
              <a:t>働き</a:t>
            </a:r>
            <a:endParaRPr lang="ja-JP" altLang="en-US" sz="3600"/>
          </a:p>
        </p:txBody>
      </p:sp>
      <p:sp>
        <p:nvSpPr>
          <p:cNvPr id="40967" name="正方形/長方形 5"/>
          <p:cNvSpPr>
            <a:spLocks noChangeArrowheads="1"/>
          </p:cNvSpPr>
          <p:nvPr/>
        </p:nvSpPr>
        <p:spPr bwMode="auto">
          <a:xfrm>
            <a:off x="7464425" y="3789363"/>
            <a:ext cx="3600450" cy="830262"/>
          </a:xfrm>
          <a:prstGeom prst="rect">
            <a:avLst/>
          </a:prstGeom>
          <a:noFill/>
          <a:ln w="9525">
            <a:noFill/>
            <a:miter lim="800000"/>
            <a:headEnd/>
            <a:tailEnd/>
          </a:ln>
        </p:spPr>
        <p:txBody>
          <a:bodyPr>
            <a:spAutoFit/>
          </a:bodyPr>
          <a:lstStyle/>
          <a:p>
            <a:pPr eaLnBrk="1" hangingPunct="1"/>
            <a:r>
              <a:rPr lang="ja-JP" altLang="en-US" sz="2400"/>
              <a:t>前頭前野：</a:t>
            </a:r>
            <a:endParaRPr lang="en-US" altLang="ja-JP" sz="2400"/>
          </a:p>
          <a:p>
            <a:pPr eaLnBrk="1" hangingPunct="1"/>
            <a:r>
              <a:rPr lang="ja-JP" altLang="en-US" sz="2400"/>
              <a:t>人間を人間たらしめている</a:t>
            </a:r>
          </a:p>
        </p:txBody>
      </p:sp>
    </p:spTree>
    <p:extLst>
      <p:ext uri="{BB962C8B-B14F-4D97-AF65-F5344CB8AC3E}">
        <p14:creationId xmlns:p14="http://schemas.microsoft.com/office/powerpoint/2010/main" val="1522916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4"/>
          <p:cNvPicPr>
            <a:picLocks noChangeAspect="1" noChangeArrowheads="1"/>
          </p:cNvPicPr>
          <p:nvPr/>
        </p:nvPicPr>
        <p:blipFill>
          <a:blip r:embed="rId3" cstate="print"/>
          <a:srcRect/>
          <a:stretch>
            <a:fillRect/>
          </a:stretch>
        </p:blipFill>
        <p:spPr bwMode="auto">
          <a:xfrm>
            <a:off x="4152900" y="325438"/>
            <a:ext cx="6769100" cy="6532562"/>
          </a:xfrm>
          <a:prstGeom prst="rect">
            <a:avLst/>
          </a:prstGeom>
          <a:noFill/>
          <a:ln w="9525">
            <a:noFill/>
            <a:miter lim="800000"/>
            <a:headEnd/>
            <a:tailEnd/>
          </a:ln>
        </p:spPr>
      </p:pic>
      <p:sp>
        <p:nvSpPr>
          <p:cNvPr id="238595" name="Rectangle 3"/>
          <p:cNvSpPr>
            <a:spLocks noChangeArrowheads="1"/>
          </p:cNvSpPr>
          <p:nvPr/>
        </p:nvSpPr>
        <p:spPr bwMode="auto">
          <a:xfrm>
            <a:off x="1519239" y="549275"/>
            <a:ext cx="2746375" cy="1784350"/>
          </a:xfrm>
          <a:prstGeom prst="rect">
            <a:avLst/>
          </a:prstGeom>
          <a:noFill/>
          <a:ln w="9525" algn="ctr">
            <a:noFill/>
            <a:miter lim="800000"/>
            <a:headEnd/>
            <a:tailEnd/>
          </a:ln>
        </p:spPr>
        <p:txBody>
          <a:bodyPr wrap="none">
            <a:spAutoFit/>
          </a:bodyPr>
          <a:lstStyle/>
          <a:p>
            <a:pPr algn="ctr" defTabSz="912813"/>
            <a:r>
              <a:rPr lang="ja-JP" altLang="en-US" sz="5500"/>
              <a:t>寝ないと</a:t>
            </a:r>
          </a:p>
          <a:p>
            <a:pPr algn="ctr" defTabSz="912813"/>
            <a:r>
              <a:rPr lang="ja-JP" altLang="en-US" sz="5500"/>
              <a:t>太る</a:t>
            </a:r>
          </a:p>
        </p:txBody>
      </p:sp>
      <p:sp>
        <p:nvSpPr>
          <p:cNvPr id="238596" name="Rectangle 4"/>
          <p:cNvSpPr>
            <a:spLocks noChangeArrowheads="1"/>
          </p:cNvSpPr>
          <p:nvPr/>
        </p:nvSpPr>
        <p:spPr bwMode="auto">
          <a:xfrm>
            <a:off x="1341438" y="3765501"/>
            <a:ext cx="3168650" cy="2308324"/>
          </a:xfrm>
          <a:prstGeom prst="rect">
            <a:avLst/>
          </a:prstGeom>
          <a:noFill/>
          <a:ln w="9525" algn="ctr">
            <a:noFill/>
            <a:miter lim="800000"/>
            <a:headEnd/>
            <a:tailEnd/>
          </a:ln>
        </p:spPr>
        <p:txBody>
          <a:bodyPr anchor="ctr">
            <a:spAutoFit/>
          </a:bodyPr>
          <a:lstStyle/>
          <a:p>
            <a:pPr defTabSz="912813" eaLnBrk="0" hangingPunct="0"/>
            <a:r>
              <a:rPr lang="en-US" altLang="ja-JP">
                <a:hlinkClick r:id="rId4"/>
              </a:rPr>
              <a:t>Taheri S, Lin L, Austin D, Young T, Mignot E.</a:t>
            </a:r>
            <a:endParaRPr lang="en-US" altLang="ja-JP"/>
          </a:p>
          <a:p>
            <a:pPr defTabSz="912813" eaLnBrk="0" hangingPunct="0"/>
            <a:r>
              <a:rPr lang="en-US" altLang="ja-JP"/>
              <a:t>  </a:t>
            </a:r>
          </a:p>
          <a:p>
            <a:pPr defTabSz="912813" eaLnBrk="0" hangingPunct="0"/>
            <a:r>
              <a:rPr lang="en-US" altLang="ja-JP"/>
              <a:t>Short sleep duration is associated with reduced leptin, elevated ghrelin, and increased body mass index.</a:t>
            </a:r>
          </a:p>
          <a:p>
            <a:pPr defTabSz="912813" eaLnBrk="0" hangingPunct="0"/>
            <a:r>
              <a:rPr lang="en-US" altLang="ja-JP"/>
              <a:t>PLoS Med. 2004 Dec;1(3):e62.</a:t>
            </a:r>
          </a:p>
        </p:txBody>
      </p:sp>
      <p:pic>
        <p:nvPicPr>
          <p:cNvPr id="238597" name="Picture 6" descr="Free in PMC">
            <a:hlinkClick r:id="rId4"/>
          </p:cNvPr>
          <p:cNvPicPr>
            <a:picLocks noChangeAspect="1" noChangeArrowheads="1"/>
          </p:cNvPicPr>
          <p:nvPr/>
        </p:nvPicPr>
        <p:blipFill>
          <a:blip r:embed="rId5" cstate="print"/>
          <a:srcRect/>
          <a:stretch>
            <a:fillRect/>
          </a:stretch>
        </p:blipFill>
        <p:spPr bwMode="auto">
          <a:xfrm>
            <a:off x="-482600" y="2274888"/>
            <a:ext cx="239712" cy="285750"/>
          </a:xfrm>
          <a:prstGeom prst="rect">
            <a:avLst/>
          </a:prstGeom>
          <a:noFill/>
          <a:ln w="9525">
            <a:noFill/>
            <a:miter lim="800000"/>
            <a:headEnd/>
            <a:tailEnd/>
          </a:ln>
        </p:spPr>
      </p:pic>
      <p:sp>
        <p:nvSpPr>
          <p:cNvPr id="238598" name="Oval 7"/>
          <p:cNvSpPr>
            <a:spLocks noChangeArrowheads="1"/>
          </p:cNvSpPr>
          <p:nvPr/>
        </p:nvSpPr>
        <p:spPr bwMode="auto">
          <a:xfrm>
            <a:off x="3863976" y="333376"/>
            <a:ext cx="3311525" cy="4824413"/>
          </a:xfrm>
          <a:prstGeom prst="ellipse">
            <a:avLst/>
          </a:prstGeom>
          <a:noFill/>
          <a:ln w="9525" algn="ctr">
            <a:noFill/>
            <a:round/>
            <a:headEnd/>
            <a:tailEnd/>
          </a:ln>
        </p:spPr>
        <p:txBody>
          <a:bodyPr wrap="none" anchor="ctr"/>
          <a:lstStyle/>
          <a:p>
            <a:pPr algn="ctr" defTabSz="912813"/>
            <a:endParaRPr lang="ja-JP" altLang="en-US"/>
          </a:p>
        </p:txBody>
      </p:sp>
    </p:spTree>
    <p:extLst>
      <p:ext uri="{BB962C8B-B14F-4D97-AF65-F5344CB8AC3E}">
        <p14:creationId xmlns:p14="http://schemas.microsoft.com/office/powerpoint/2010/main" val="726129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00E4DF1-D73D-4C97-F31E-211DFF814DCA}"/>
              </a:ext>
            </a:extLst>
          </p:cNvPr>
          <p:cNvPicPr>
            <a:picLocks noChangeAspect="1"/>
          </p:cNvPicPr>
          <p:nvPr/>
        </p:nvPicPr>
        <p:blipFill>
          <a:blip r:embed="rId3"/>
          <a:stretch>
            <a:fillRect/>
          </a:stretch>
        </p:blipFill>
        <p:spPr>
          <a:xfrm>
            <a:off x="124644" y="148302"/>
            <a:ext cx="5170902" cy="6561396"/>
          </a:xfrm>
          <a:prstGeom prst="rect">
            <a:avLst/>
          </a:prstGeom>
        </p:spPr>
      </p:pic>
      <p:sp>
        <p:nvSpPr>
          <p:cNvPr id="2" name="楕円 1">
            <a:extLst>
              <a:ext uri="{FF2B5EF4-FFF2-40B4-BE49-F238E27FC236}">
                <a16:creationId xmlns:a16="http://schemas.microsoft.com/office/drawing/2014/main" id="{3ABEFF1B-B0C2-5AC7-1658-8277E1C2A4F3}"/>
              </a:ext>
            </a:extLst>
          </p:cNvPr>
          <p:cNvSpPr/>
          <p:nvPr/>
        </p:nvSpPr>
        <p:spPr>
          <a:xfrm>
            <a:off x="493986" y="1250731"/>
            <a:ext cx="1460938" cy="210207"/>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3DF302DC-0DD2-C2FE-1069-BA1BE77438B0}"/>
              </a:ext>
            </a:extLst>
          </p:cNvPr>
          <p:cNvPicPr>
            <a:picLocks noChangeAspect="1"/>
          </p:cNvPicPr>
          <p:nvPr/>
        </p:nvPicPr>
        <p:blipFill>
          <a:blip r:embed="rId4"/>
          <a:stretch>
            <a:fillRect/>
          </a:stretch>
        </p:blipFill>
        <p:spPr>
          <a:xfrm>
            <a:off x="4947203" y="148302"/>
            <a:ext cx="7183140" cy="3280698"/>
          </a:xfrm>
          <a:prstGeom prst="rect">
            <a:avLst/>
          </a:prstGeom>
        </p:spPr>
      </p:pic>
      <p:sp>
        <p:nvSpPr>
          <p:cNvPr id="13" name="テキスト ボックス 12">
            <a:extLst>
              <a:ext uri="{FF2B5EF4-FFF2-40B4-BE49-F238E27FC236}">
                <a16:creationId xmlns:a16="http://schemas.microsoft.com/office/drawing/2014/main" id="{F535318D-1369-C0F1-ECB8-0A3B6FAC231B}"/>
              </a:ext>
            </a:extLst>
          </p:cNvPr>
          <p:cNvSpPr txBox="1"/>
          <p:nvPr/>
        </p:nvSpPr>
        <p:spPr>
          <a:xfrm>
            <a:off x="5295546" y="3511190"/>
            <a:ext cx="6834797" cy="2954655"/>
          </a:xfrm>
          <a:prstGeom prst="rect">
            <a:avLst/>
          </a:prstGeom>
          <a:noFill/>
        </p:spPr>
        <p:txBody>
          <a:bodyPr wrap="square">
            <a:spAutoFit/>
          </a:bodyPr>
          <a:lstStyle/>
          <a:p>
            <a:r>
              <a:rPr lang="ja-JP" altLang="en-US" sz="2600" b="1" dirty="0">
                <a:solidFill>
                  <a:srgbClr val="231F20"/>
                </a:solidFill>
                <a:latin typeface="Times New Roman" panose="02020603050405020304" pitchFamily="18" charset="0"/>
              </a:rPr>
              <a:t>睡眠時間が減ると</a:t>
            </a:r>
            <a:r>
              <a:rPr lang="en-US" altLang="ja-JP" sz="2600" b="1" dirty="0">
                <a:solidFill>
                  <a:srgbClr val="231F20"/>
                </a:solidFill>
                <a:latin typeface="Times New Roman" panose="02020603050405020304" pitchFamily="18" charset="0"/>
              </a:rPr>
              <a:t>performance</a:t>
            </a:r>
            <a:r>
              <a:rPr lang="ja-JP" altLang="en-US" sz="2600" b="1" dirty="0">
                <a:solidFill>
                  <a:srgbClr val="231F20"/>
                </a:solidFill>
                <a:latin typeface="Times New Roman" panose="02020603050405020304" pitchFamily="18" charset="0"/>
              </a:rPr>
              <a:t>は低下する</a:t>
            </a:r>
            <a:r>
              <a:rPr lang="ja-JP" altLang="en-US" sz="2800" b="1" dirty="0">
                <a:solidFill>
                  <a:srgbClr val="231F20"/>
                </a:solidFill>
                <a:latin typeface="Times New Roman" panose="02020603050405020304" pitchFamily="18" charset="0"/>
              </a:rPr>
              <a:t>。</a:t>
            </a:r>
            <a:endParaRPr lang="en-US" altLang="ja-JP" sz="2800" b="1" dirty="0">
              <a:solidFill>
                <a:srgbClr val="231F20"/>
              </a:solidFill>
              <a:latin typeface="Times New Roman" panose="02020603050405020304" pitchFamily="18" charset="0"/>
            </a:endParaRPr>
          </a:p>
          <a:p>
            <a:endParaRPr lang="en-US" altLang="ja-JP" sz="800" b="1" dirty="0">
              <a:solidFill>
                <a:srgbClr val="231F20"/>
              </a:solidFill>
              <a:latin typeface="Times New Roman" panose="02020603050405020304" pitchFamily="18" charset="0"/>
            </a:endParaRPr>
          </a:p>
          <a:p>
            <a:r>
              <a:rPr lang="ja-JP" altLang="en-US" sz="2600" b="1" dirty="0">
                <a:solidFill>
                  <a:srgbClr val="231F20"/>
                </a:solidFill>
                <a:latin typeface="Times New Roman" panose="02020603050405020304" pitchFamily="18" charset="0"/>
              </a:rPr>
              <a:t>眠気は、睡眠時間</a:t>
            </a:r>
            <a:r>
              <a:rPr lang="en-US" altLang="ja-JP" sz="2600" b="1" dirty="0">
                <a:solidFill>
                  <a:srgbClr val="231F20"/>
                </a:solidFill>
                <a:latin typeface="Times New Roman" panose="02020603050405020304" pitchFamily="18" charset="0"/>
              </a:rPr>
              <a:t>0</a:t>
            </a:r>
            <a:r>
              <a:rPr lang="ja-JP" altLang="en-US" sz="2600" b="1" dirty="0">
                <a:solidFill>
                  <a:srgbClr val="231F20"/>
                </a:solidFill>
                <a:latin typeface="Times New Roman" panose="02020603050405020304" pitchFamily="18" charset="0"/>
              </a:rPr>
              <a:t>の場合は直線的に増すが、</a:t>
            </a:r>
            <a:r>
              <a:rPr lang="en-US" altLang="ja-JP" sz="2600" b="1" dirty="0">
                <a:solidFill>
                  <a:srgbClr val="231F20"/>
                </a:solidFill>
                <a:latin typeface="Times New Roman" panose="02020603050405020304" pitchFamily="18" charset="0"/>
              </a:rPr>
              <a:t>4</a:t>
            </a:r>
            <a:r>
              <a:rPr lang="ja-JP" altLang="en-US" sz="2600" b="1" dirty="0">
                <a:solidFill>
                  <a:srgbClr val="231F20"/>
                </a:solidFill>
                <a:latin typeface="Times New Roman" panose="02020603050405020304" pitchFamily="18" charset="0"/>
              </a:rPr>
              <a:t>時間睡眠、</a:t>
            </a:r>
            <a:r>
              <a:rPr lang="en-US" altLang="ja-JP" sz="2600" b="1" dirty="0">
                <a:solidFill>
                  <a:srgbClr val="231F20"/>
                </a:solidFill>
                <a:latin typeface="Times New Roman" panose="02020603050405020304" pitchFamily="18" charset="0"/>
              </a:rPr>
              <a:t>6</a:t>
            </a:r>
            <a:r>
              <a:rPr lang="ja-JP" altLang="en-US" sz="2600" b="1" dirty="0">
                <a:solidFill>
                  <a:srgbClr val="231F20"/>
                </a:solidFill>
                <a:latin typeface="Times New Roman" panose="02020603050405020304" pitchFamily="18" charset="0"/>
              </a:rPr>
              <a:t>時間睡眠の場合には、睡眠時間</a:t>
            </a:r>
            <a:r>
              <a:rPr lang="en-US" altLang="ja-JP" sz="2600" b="1" dirty="0">
                <a:solidFill>
                  <a:srgbClr val="231F20"/>
                </a:solidFill>
                <a:latin typeface="Times New Roman" panose="02020603050405020304" pitchFamily="18" charset="0"/>
              </a:rPr>
              <a:t>0</a:t>
            </a:r>
            <a:r>
              <a:rPr lang="ja-JP" altLang="en-US" sz="2600" b="1" dirty="0">
                <a:solidFill>
                  <a:srgbClr val="231F20"/>
                </a:solidFill>
                <a:latin typeface="Times New Roman" panose="02020603050405020304" pitchFamily="18" charset="0"/>
              </a:rPr>
              <a:t>のレベル以上には増さない。</a:t>
            </a:r>
            <a:endParaRPr lang="en-US" altLang="ja-JP" sz="2600" b="1" dirty="0">
              <a:solidFill>
                <a:srgbClr val="231F20"/>
              </a:solidFill>
              <a:latin typeface="Times New Roman" panose="02020603050405020304" pitchFamily="18" charset="0"/>
            </a:endParaRPr>
          </a:p>
          <a:p>
            <a:r>
              <a:rPr lang="ja-JP" altLang="en-US" sz="1000" b="1" dirty="0">
                <a:solidFill>
                  <a:srgbClr val="231F20"/>
                </a:solidFill>
                <a:latin typeface="Times New Roman" panose="02020603050405020304" pitchFamily="18" charset="0"/>
              </a:rPr>
              <a:t>　</a:t>
            </a:r>
            <a:endParaRPr lang="en-US" altLang="ja-JP" sz="1000" b="1" dirty="0">
              <a:solidFill>
                <a:srgbClr val="231F20"/>
              </a:solidFill>
              <a:latin typeface="Times New Roman" panose="02020603050405020304" pitchFamily="18" charset="0"/>
            </a:endParaRPr>
          </a:p>
          <a:p>
            <a:r>
              <a:rPr lang="ja-JP" altLang="en-US" sz="2800" b="1" dirty="0">
                <a:solidFill>
                  <a:srgbClr val="FF0000"/>
                </a:solidFill>
                <a:latin typeface="Times New Roman" panose="02020603050405020304" pitchFamily="18" charset="0"/>
              </a:rPr>
              <a:t>睡眠時間が減ると</a:t>
            </a:r>
            <a:r>
              <a:rPr lang="en-US" altLang="ja-JP" sz="2800" b="1" dirty="0">
                <a:solidFill>
                  <a:srgbClr val="FF0000"/>
                </a:solidFill>
                <a:latin typeface="Times New Roman" panose="02020603050405020304" pitchFamily="18" charset="0"/>
              </a:rPr>
              <a:t>performance</a:t>
            </a:r>
            <a:r>
              <a:rPr lang="ja-JP" altLang="en-US" sz="2800" b="1" dirty="0">
                <a:solidFill>
                  <a:srgbClr val="FF0000"/>
                </a:solidFill>
                <a:latin typeface="Times New Roman" panose="02020603050405020304" pitchFamily="18" charset="0"/>
              </a:rPr>
              <a:t>は低下するが、眠気の自覚は高まらない</a:t>
            </a:r>
            <a:r>
              <a:rPr lang="ja-JP" altLang="en-US" sz="2800" dirty="0">
                <a:solidFill>
                  <a:srgbClr val="FF0000"/>
                </a:solidFill>
                <a:latin typeface="Times New Roman" panose="02020603050405020304" pitchFamily="18" charset="0"/>
              </a:rPr>
              <a:t>。</a:t>
            </a:r>
            <a:endParaRPr lang="en-US" altLang="ja-JP" sz="2800" dirty="0">
              <a:solidFill>
                <a:srgbClr val="FF0000"/>
              </a:solidFill>
              <a:latin typeface="Times New Roman" panose="02020603050405020304" pitchFamily="18" charset="0"/>
            </a:endParaRPr>
          </a:p>
        </p:txBody>
      </p:sp>
      <p:sp>
        <p:nvSpPr>
          <p:cNvPr id="14" name="正方形/長方形 13">
            <a:extLst>
              <a:ext uri="{FF2B5EF4-FFF2-40B4-BE49-F238E27FC236}">
                <a16:creationId xmlns:a16="http://schemas.microsoft.com/office/drawing/2014/main" id="{65B29104-04A0-BFFF-B88E-1550DF1BB8BB}"/>
              </a:ext>
            </a:extLst>
          </p:cNvPr>
          <p:cNvSpPr/>
          <p:nvPr/>
        </p:nvSpPr>
        <p:spPr>
          <a:xfrm>
            <a:off x="5295545" y="6309847"/>
            <a:ext cx="6834797" cy="577081"/>
          </a:xfrm>
          <a:prstGeom prst="rect">
            <a:avLst/>
          </a:prstGeom>
        </p:spPr>
        <p:txBody>
          <a:bodyPr wrap="square">
            <a:spAutoFit/>
          </a:bodyPr>
          <a:lstStyle/>
          <a:p>
            <a:r>
              <a:rPr lang="en-US" altLang="ja-JP" sz="1050" dirty="0">
                <a:solidFill>
                  <a:srgbClr val="231F20"/>
                </a:solidFill>
                <a:latin typeface="Helvetica-Narrow"/>
              </a:rPr>
              <a:t>Van </a:t>
            </a:r>
            <a:r>
              <a:rPr lang="en-US" altLang="ja-JP" sz="1050" dirty="0" err="1">
                <a:solidFill>
                  <a:srgbClr val="231F20"/>
                </a:solidFill>
                <a:latin typeface="Helvetica-Narrow"/>
              </a:rPr>
              <a:t>Dongen</a:t>
            </a:r>
            <a:r>
              <a:rPr lang="en-US" altLang="ja-JP" sz="1050" dirty="0">
                <a:solidFill>
                  <a:srgbClr val="231F20"/>
                </a:solidFill>
                <a:latin typeface="Helvetica-Narrow"/>
              </a:rPr>
              <a:t> HPA, </a:t>
            </a:r>
            <a:r>
              <a:rPr lang="en-US" altLang="ja-JP" sz="1050" dirty="0" err="1">
                <a:solidFill>
                  <a:srgbClr val="231F20"/>
                </a:solidFill>
                <a:latin typeface="Helvetica-Narrow"/>
              </a:rPr>
              <a:t>Maislin</a:t>
            </a:r>
            <a:r>
              <a:rPr lang="en-US" altLang="ja-JP" sz="1050" dirty="0">
                <a:solidFill>
                  <a:srgbClr val="231F20"/>
                </a:solidFill>
                <a:latin typeface="Helvetica-Narrow"/>
              </a:rPr>
              <a:t> G, </a:t>
            </a:r>
            <a:r>
              <a:rPr lang="en-US" altLang="ja-JP" sz="1050" dirty="0" err="1">
                <a:solidFill>
                  <a:srgbClr val="231F20"/>
                </a:solidFill>
                <a:latin typeface="Helvetica-Narrow"/>
              </a:rPr>
              <a:t>Mullington</a:t>
            </a:r>
            <a:r>
              <a:rPr lang="en-US" altLang="ja-JP" sz="1050" dirty="0">
                <a:solidFill>
                  <a:srgbClr val="231F20"/>
                </a:solidFill>
                <a:latin typeface="Helvetica-Narrow"/>
              </a:rPr>
              <a:t> JM, </a:t>
            </a:r>
            <a:r>
              <a:rPr lang="en-US" altLang="ja-JP" sz="1050" dirty="0" err="1">
                <a:solidFill>
                  <a:srgbClr val="231F20"/>
                </a:solidFill>
                <a:latin typeface="Helvetica-Narrow"/>
              </a:rPr>
              <a:t>Dinges</a:t>
            </a:r>
            <a:r>
              <a:rPr lang="en-US" altLang="ja-JP" sz="1050" dirty="0">
                <a:solidFill>
                  <a:srgbClr val="231F20"/>
                </a:solidFill>
                <a:latin typeface="Helvetica-Narrow"/>
              </a:rPr>
              <a:t> DF. The cumulative cost of additional wakefulness: dose-response effects on neurobehavioral functions and sleep physiology from chronic sleep restriction and total sleep deprivation. SLEEP </a:t>
            </a:r>
            <a:r>
              <a:rPr lang="en-US" altLang="ja-JP" sz="1050" b="1" dirty="0">
                <a:solidFill>
                  <a:srgbClr val="FF0000"/>
                </a:solidFill>
                <a:latin typeface="Helvetica-Narrow"/>
              </a:rPr>
              <a:t>2003</a:t>
            </a:r>
            <a:r>
              <a:rPr lang="en-US" altLang="ja-JP" sz="1050" dirty="0">
                <a:solidFill>
                  <a:srgbClr val="231F20"/>
                </a:solidFill>
                <a:latin typeface="Helvetica-Narrow"/>
              </a:rPr>
              <a:t>;2:117-126.</a:t>
            </a:r>
            <a:endParaRPr lang="ja-JP" altLang="en-US" sz="1050" dirty="0"/>
          </a:p>
        </p:txBody>
      </p:sp>
    </p:spTree>
    <p:extLst>
      <p:ext uri="{BB962C8B-B14F-4D97-AF65-F5344CB8AC3E}">
        <p14:creationId xmlns:p14="http://schemas.microsoft.com/office/powerpoint/2010/main" val="371643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anim calcmode="lin" valueType="num">
                                      <p:cBhvr additive="base">
                                        <p:cTn id="7"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ChangeArrowheads="1"/>
          </p:cNvSpPr>
          <p:nvPr/>
        </p:nvSpPr>
        <p:spPr bwMode="auto">
          <a:xfrm>
            <a:off x="2672916" y="5699131"/>
            <a:ext cx="5623591" cy="352084"/>
          </a:xfrm>
          <a:prstGeom prst="rect">
            <a:avLst/>
          </a:prstGeom>
          <a:noFill/>
          <a:ln w="9525">
            <a:noFill/>
            <a:miter lim="800000"/>
            <a:headEnd/>
            <a:tailEnd/>
          </a:ln>
        </p:spPr>
        <p:txBody>
          <a:bodyPr wrap="none">
            <a:spAutoFit/>
          </a:bodyPr>
          <a:lstStyle/>
          <a:p>
            <a:pPr defTabSz="770232">
              <a:spcBef>
                <a:spcPct val="20000"/>
              </a:spcBef>
              <a:buFontTx/>
              <a:buChar char="•"/>
            </a:pPr>
            <a:r>
              <a:rPr lang="ja-JP" altLang="en-US" sz="1688" dirty="0">
                <a:solidFill>
                  <a:prstClr val="black"/>
                </a:solidFill>
              </a:rPr>
              <a:t>デーリー東北</a:t>
            </a:r>
            <a:r>
              <a:rPr lang="en-US" altLang="ja-JP" sz="1688" dirty="0">
                <a:solidFill>
                  <a:prstClr val="black"/>
                </a:solidFill>
              </a:rPr>
              <a:t>2005</a:t>
            </a:r>
            <a:r>
              <a:rPr lang="ja-JP" altLang="en-US" sz="1688" dirty="0">
                <a:solidFill>
                  <a:prstClr val="black"/>
                </a:solidFill>
              </a:rPr>
              <a:t>年</a:t>
            </a:r>
            <a:r>
              <a:rPr lang="en-US" altLang="ja-JP" sz="1688" dirty="0">
                <a:solidFill>
                  <a:prstClr val="black"/>
                </a:solidFill>
              </a:rPr>
              <a:t>9</a:t>
            </a:r>
            <a:r>
              <a:rPr lang="ja-JP" altLang="en-US" sz="1688" dirty="0">
                <a:solidFill>
                  <a:prstClr val="black"/>
                </a:solidFill>
              </a:rPr>
              <a:t>月</a:t>
            </a:r>
            <a:r>
              <a:rPr lang="en-US" altLang="ja-JP" sz="1688" dirty="0">
                <a:solidFill>
                  <a:prstClr val="black"/>
                </a:solidFill>
              </a:rPr>
              <a:t>11</a:t>
            </a:r>
            <a:r>
              <a:rPr lang="ja-JP" altLang="en-US" sz="1688" dirty="0">
                <a:solidFill>
                  <a:prstClr val="black"/>
                </a:solidFill>
              </a:rPr>
              <a:t>日　時事通信社　小沢一郎配信</a:t>
            </a:r>
          </a:p>
        </p:txBody>
      </p:sp>
      <p:graphicFrame>
        <p:nvGraphicFramePr>
          <p:cNvPr id="11266" name="Object 3"/>
          <p:cNvGraphicFramePr>
            <a:graphicFrameLocks noChangeAspect="1"/>
          </p:cNvGraphicFramePr>
          <p:nvPr>
            <p:extLst>
              <p:ext uri="{D42A27DB-BD31-4B8C-83A1-F6EECF244321}">
                <p14:modId xmlns:p14="http://schemas.microsoft.com/office/powerpoint/2010/main" val="2915863259"/>
              </p:ext>
            </p:extLst>
          </p:nvPr>
        </p:nvGraphicFramePr>
        <p:xfrm>
          <a:off x="2003502" y="240867"/>
          <a:ext cx="8184995" cy="5187408"/>
        </p:xfrm>
        <a:graphic>
          <a:graphicData uri="http://schemas.openxmlformats.org/presentationml/2006/ole">
            <mc:AlternateContent xmlns:mc="http://schemas.openxmlformats.org/markup-compatibility/2006">
              <mc:Choice xmlns:v="urn:schemas-microsoft-com:vml" Requires="v">
                <p:oleObj name="Image" r:id="rId3" imgW="7580391" imgH="4803658" progId="">
                  <p:embed/>
                </p:oleObj>
              </mc:Choice>
              <mc:Fallback>
                <p:oleObj name="Image" r:id="rId3" imgW="7580391" imgH="4803658" progId="">
                  <p:embed/>
                  <p:pic>
                    <p:nvPicPr>
                      <p:cNvPr id="11266"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3502" y="240867"/>
                        <a:ext cx="8184995" cy="518740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7779013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2FC9656-22E2-4EBB-9641-7E50F2A259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040" y="406553"/>
            <a:ext cx="11126124" cy="2563981"/>
          </a:xfrm>
          <a:prstGeom prst="rect">
            <a:avLst/>
          </a:prstGeom>
        </p:spPr>
      </p:pic>
      <p:sp>
        <p:nvSpPr>
          <p:cNvPr id="5" name="テキスト ボックス 4">
            <a:extLst>
              <a:ext uri="{FF2B5EF4-FFF2-40B4-BE49-F238E27FC236}">
                <a16:creationId xmlns:a16="http://schemas.microsoft.com/office/drawing/2014/main" id="{C48C890A-D060-44F2-A09F-C79499AB957A}"/>
              </a:ext>
            </a:extLst>
          </p:cNvPr>
          <p:cNvSpPr txBox="1"/>
          <p:nvPr/>
        </p:nvSpPr>
        <p:spPr>
          <a:xfrm>
            <a:off x="2967532" y="3429000"/>
            <a:ext cx="7684655" cy="369332"/>
          </a:xfrm>
          <a:prstGeom prst="rect">
            <a:avLst/>
          </a:prstGeom>
          <a:noFill/>
        </p:spPr>
        <p:txBody>
          <a:bodyPr wrap="square">
            <a:spAutoFit/>
          </a:bodyPr>
          <a:lstStyle/>
          <a:p>
            <a:r>
              <a:rPr lang="ja-JP" altLang="en-US" b="0" i="0" dirty="0">
                <a:solidFill>
                  <a:srgbClr val="000000"/>
                </a:solidFill>
                <a:effectLst/>
                <a:latin typeface="Noto Sans JP" panose="020B0200000000000000" pitchFamily="50" charset="-128"/>
                <a:ea typeface="Noto Sans JP" panose="020B0200000000000000" pitchFamily="50" charset="-128"/>
              </a:rPr>
              <a:t>　　　　　　　　　　　　　　　　　　　</a:t>
            </a:r>
            <a:r>
              <a:rPr lang="en-US" altLang="ja-JP" b="0" i="0" dirty="0">
                <a:solidFill>
                  <a:srgbClr val="000000"/>
                </a:solidFill>
                <a:effectLst/>
                <a:latin typeface="Noto Sans JP" panose="020B0200000000000000" pitchFamily="50" charset="-128"/>
                <a:ea typeface="Noto Sans JP" panose="020B0200000000000000" pitchFamily="50" charset="-128"/>
              </a:rPr>
              <a:t>2010</a:t>
            </a:r>
            <a:r>
              <a:rPr lang="ja-JP" altLang="en-US" b="0" i="0" dirty="0">
                <a:solidFill>
                  <a:srgbClr val="000000"/>
                </a:solidFill>
                <a:effectLst/>
                <a:latin typeface="Noto Sans JP" panose="020B0200000000000000" pitchFamily="50" charset="-128"/>
                <a:ea typeface="Noto Sans JP" panose="020B0200000000000000" pitchFamily="50" charset="-128"/>
              </a:rPr>
              <a:t>年</a:t>
            </a:r>
            <a:r>
              <a:rPr lang="en-US" altLang="ja-JP" b="0" i="0" dirty="0">
                <a:solidFill>
                  <a:srgbClr val="000000"/>
                </a:solidFill>
                <a:effectLst/>
                <a:latin typeface="Noto Sans JP" panose="020B0200000000000000" pitchFamily="50" charset="-128"/>
                <a:ea typeface="Noto Sans JP" panose="020B0200000000000000" pitchFamily="50" charset="-128"/>
              </a:rPr>
              <a:t>12</a:t>
            </a:r>
            <a:r>
              <a:rPr lang="ja-JP" altLang="en-US" b="0" i="0" dirty="0">
                <a:solidFill>
                  <a:srgbClr val="000000"/>
                </a:solidFill>
                <a:effectLst/>
                <a:latin typeface="Noto Sans JP" panose="020B0200000000000000" pitchFamily="50" charset="-128"/>
                <a:ea typeface="Noto Sans JP" panose="020B0200000000000000" pitchFamily="50" charset="-128"/>
              </a:rPr>
              <a:t>月</a:t>
            </a:r>
            <a:r>
              <a:rPr lang="en-US" altLang="ja-JP" b="0" i="0" dirty="0">
                <a:solidFill>
                  <a:srgbClr val="000000"/>
                </a:solidFill>
                <a:effectLst/>
                <a:latin typeface="Noto Sans JP" panose="020B0200000000000000" pitchFamily="50" charset="-128"/>
                <a:ea typeface="Noto Sans JP" panose="020B0200000000000000" pitchFamily="50" charset="-128"/>
              </a:rPr>
              <a:t>02</a:t>
            </a:r>
            <a:r>
              <a:rPr lang="ja-JP" altLang="en-US" b="0" i="0" dirty="0">
                <a:solidFill>
                  <a:srgbClr val="000000"/>
                </a:solidFill>
                <a:effectLst/>
                <a:latin typeface="Noto Sans JP" panose="020B0200000000000000" pitchFamily="50" charset="-128"/>
                <a:ea typeface="Noto Sans JP" panose="020B0200000000000000" pitchFamily="50" charset="-128"/>
              </a:rPr>
              <a:t>日（木曜日）</a:t>
            </a:r>
            <a:endParaRPr lang="ja-JP" altLang="en-US" dirty="0"/>
          </a:p>
        </p:txBody>
      </p:sp>
    </p:spTree>
    <p:extLst>
      <p:ext uri="{BB962C8B-B14F-4D97-AF65-F5344CB8AC3E}">
        <p14:creationId xmlns:p14="http://schemas.microsoft.com/office/powerpoint/2010/main" val="21919703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ChangeArrowheads="1"/>
          </p:cNvSpPr>
          <p:nvPr/>
        </p:nvSpPr>
        <p:spPr bwMode="auto">
          <a:xfrm>
            <a:off x="1200150" y="404813"/>
            <a:ext cx="10085388" cy="7448550"/>
          </a:xfrm>
          <a:prstGeom prst="rect">
            <a:avLst/>
          </a:prstGeom>
          <a:noFill/>
          <a:ln w="9525">
            <a:noFill/>
            <a:miter lim="800000"/>
            <a:headEnd/>
            <a:tailEnd/>
          </a:ln>
        </p:spPr>
        <p:txBody>
          <a:bodyPr wrap="none">
            <a:spAutoFit/>
          </a:bodyPr>
          <a:lstStyle/>
          <a:p>
            <a:pPr eaLnBrk="1" hangingPunct="1"/>
            <a:r>
              <a:rPr lang="ja-JP" altLang="en-US" sz="4800">
                <a:latin typeface="ＭＳ 明朝" pitchFamily="17" charset="-128"/>
                <a:ea typeface="ＭＳ 明朝" pitchFamily="17" charset="-128"/>
              </a:rPr>
              <a:t>　　 身体は自分の意志では</a:t>
            </a:r>
            <a:endParaRPr lang="en-US" altLang="ja-JP" sz="4800">
              <a:latin typeface="ＭＳ 明朝" pitchFamily="17" charset="-128"/>
              <a:ea typeface="ＭＳ 明朝" pitchFamily="17" charset="-128"/>
            </a:endParaRPr>
          </a:p>
          <a:p>
            <a:pPr eaLnBrk="1" hangingPunct="1"/>
            <a:r>
              <a:rPr lang="ja-JP" altLang="en-US" sz="4800">
                <a:latin typeface="ＭＳ 明朝" pitchFamily="17" charset="-128"/>
                <a:ea typeface="ＭＳ 明朝" pitchFamily="17" charset="-128"/>
              </a:rPr>
              <a:t>どうにもコントロールできません。</a:t>
            </a:r>
          </a:p>
          <a:p>
            <a:pPr eaLnBrk="1" hangingPunct="1"/>
            <a:endParaRPr lang="ja-JP" altLang="en-US">
              <a:latin typeface="ＭＳ 明朝" pitchFamily="17" charset="-128"/>
              <a:ea typeface="ＭＳ 明朝" pitchFamily="17" charset="-128"/>
            </a:endParaRPr>
          </a:p>
          <a:p>
            <a:pPr eaLnBrk="1" hangingPunct="1"/>
            <a:r>
              <a:rPr lang="ja-JP" altLang="en-US" sz="2000">
                <a:latin typeface="ＭＳ 明朝" pitchFamily="17" charset="-128"/>
                <a:ea typeface="ＭＳ 明朝" pitchFamily="17" charset="-128"/>
              </a:rPr>
              <a:t>　</a:t>
            </a:r>
            <a:r>
              <a:rPr lang="ja-JP" altLang="en-US" sz="2800">
                <a:latin typeface="ＭＳ 明朝" pitchFamily="17" charset="-128"/>
                <a:ea typeface="ＭＳ 明朝" pitchFamily="17" charset="-128"/>
              </a:rPr>
              <a:t>徒競走のスタートラインに並ぶと</a:t>
            </a:r>
            <a:endParaRPr lang="en-US" altLang="ja-JP" sz="2800">
              <a:latin typeface="ＭＳ 明朝" pitchFamily="17" charset="-128"/>
              <a:ea typeface="ＭＳ 明朝" pitchFamily="17" charset="-128"/>
            </a:endParaRPr>
          </a:p>
          <a:p>
            <a:pPr eaLnBrk="1" hangingPunct="1"/>
            <a:r>
              <a:rPr lang="ja-JP" altLang="en-US" sz="2800">
                <a:latin typeface="ＭＳ 明朝" pitchFamily="17" charset="-128"/>
                <a:ea typeface="ＭＳ 明朝" pitchFamily="17" charset="-128"/>
              </a:rPr>
              <a:t>　　　　心臓がどきどきするのはどうしてでしょう？　</a:t>
            </a:r>
          </a:p>
          <a:p>
            <a:pPr eaLnBrk="1" hangingPunct="1"/>
            <a:endParaRPr lang="ja-JP" altLang="en-US" sz="2800">
              <a:latin typeface="ＭＳ 明朝" pitchFamily="17" charset="-128"/>
              <a:ea typeface="ＭＳ 明朝" pitchFamily="17" charset="-128"/>
            </a:endParaRPr>
          </a:p>
          <a:p>
            <a:pPr eaLnBrk="1" hangingPunct="1"/>
            <a:r>
              <a:rPr lang="ja-JP" altLang="en-US" sz="2800">
                <a:latin typeface="ＭＳ 明朝" pitchFamily="17" charset="-128"/>
                <a:ea typeface="ＭＳ 明朝" pitchFamily="17" charset="-128"/>
              </a:rPr>
              <a:t>　あなたが心臓に「動け」と命令したから</a:t>
            </a:r>
            <a:endParaRPr lang="en-US" altLang="ja-JP" sz="2800">
              <a:latin typeface="ＭＳ 明朝" pitchFamily="17" charset="-128"/>
              <a:ea typeface="ＭＳ 明朝" pitchFamily="17" charset="-128"/>
            </a:endParaRPr>
          </a:p>
          <a:p>
            <a:pPr eaLnBrk="1" hangingPunct="1"/>
            <a:r>
              <a:rPr lang="ja-JP" altLang="en-US" sz="2800">
                <a:latin typeface="ＭＳ 明朝" pitchFamily="17" charset="-128"/>
                <a:ea typeface="ＭＳ 明朝" pitchFamily="17" charset="-128"/>
              </a:rPr>
              <a:t>　　　　心臓がどきどきしたのではありません。</a:t>
            </a:r>
            <a:endParaRPr lang="en-US" altLang="ja-JP" sz="2800">
              <a:latin typeface="ＭＳ 明朝" pitchFamily="17" charset="-128"/>
              <a:ea typeface="ＭＳ 明朝" pitchFamily="17" charset="-128"/>
            </a:endParaRPr>
          </a:p>
          <a:p>
            <a:pPr eaLnBrk="1" hangingPunct="1"/>
            <a:endParaRPr lang="en-US" altLang="ja-JP" sz="2800">
              <a:latin typeface="ＭＳ 明朝" pitchFamily="17" charset="-128"/>
              <a:ea typeface="ＭＳ 明朝" pitchFamily="17" charset="-128"/>
            </a:endParaRPr>
          </a:p>
          <a:p>
            <a:pPr eaLnBrk="1" hangingPunct="1"/>
            <a:r>
              <a:rPr lang="ja-JP" altLang="en-US" sz="2800">
                <a:latin typeface="ＭＳ 明朝" pitchFamily="17" charset="-128"/>
                <a:ea typeface="ＭＳ 明朝" pitchFamily="17" charset="-128"/>
              </a:rPr>
              <a:t>　ほかにどんな例がありますか？</a:t>
            </a:r>
            <a:endParaRPr lang="en-US" altLang="ja-JP" sz="2800">
              <a:latin typeface="ＭＳ 明朝" pitchFamily="17" charset="-128"/>
              <a:ea typeface="ＭＳ 明朝" pitchFamily="17" charset="-128"/>
            </a:endParaRPr>
          </a:p>
          <a:p>
            <a:pPr eaLnBrk="1" hangingPunct="1"/>
            <a:endParaRPr lang="en-US" altLang="ja-JP" sz="2800">
              <a:latin typeface="ＭＳ 明朝" pitchFamily="17" charset="-128"/>
              <a:ea typeface="ＭＳ 明朝" pitchFamily="17" charset="-128"/>
            </a:endParaRPr>
          </a:p>
          <a:p>
            <a:pPr eaLnBrk="1" hangingPunct="1"/>
            <a:r>
              <a:rPr lang="ja-JP" altLang="en-US" sz="2800">
                <a:latin typeface="ＭＳ 明朝" pitchFamily="17" charset="-128"/>
                <a:ea typeface="ＭＳ 明朝" pitchFamily="17" charset="-128"/>
              </a:rPr>
              <a:t>　自律神経が心と身体の状態を調べて、</a:t>
            </a:r>
            <a:endParaRPr lang="en-US" altLang="ja-JP" sz="2800">
              <a:latin typeface="ＭＳ 明朝" pitchFamily="17" charset="-128"/>
              <a:ea typeface="ＭＳ 明朝" pitchFamily="17" charset="-128"/>
            </a:endParaRPr>
          </a:p>
          <a:p>
            <a:pPr eaLnBrk="1" hangingPunct="1"/>
            <a:r>
              <a:rPr lang="ja-JP" altLang="en-US" sz="2800">
                <a:latin typeface="ＭＳ 明朝" pitchFamily="17" charset="-128"/>
                <a:ea typeface="ＭＳ 明朝" pitchFamily="17" charset="-128"/>
              </a:rPr>
              <a:t>　　　　　　　　　　　　うまい具合に調整するからです。</a:t>
            </a:r>
            <a:endParaRPr lang="en-US" altLang="ja-JP" sz="2800">
              <a:latin typeface="ＭＳ 明朝" pitchFamily="17" charset="-128"/>
              <a:ea typeface="ＭＳ 明朝" pitchFamily="17" charset="-128"/>
            </a:endParaRPr>
          </a:p>
          <a:p>
            <a:pPr eaLnBrk="1" hangingPunct="1"/>
            <a:endParaRPr lang="en-US" altLang="ja-JP" sz="2800">
              <a:latin typeface="ＭＳ 明朝" pitchFamily="17" charset="-128"/>
              <a:ea typeface="ＭＳ 明朝" pitchFamily="17" charset="-128"/>
            </a:endParaRPr>
          </a:p>
          <a:p>
            <a:pPr eaLnBrk="1" hangingPunct="1"/>
            <a:endParaRPr lang="ja-JP" altLang="en-US" sz="2800">
              <a:latin typeface="ＭＳ 明朝" pitchFamily="17" charset="-128"/>
              <a:ea typeface="ＭＳ 明朝" pitchFamily="17" charset="-128"/>
            </a:endParaRPr>
          </a:p>
          <a:p>
            <a:pPr eaLnBrk="1" hangingPunct="1"/>
            <a:r>
              <a:rPr lang="ja-JP" altLang="en-US" sz="2800">
                <a:latin typeface="ＭＳ 明朝" pitchFamily="17" charset="-128"/>
                <a:ea typeface="ＭＳ 明朝" pitchFamily="17" charset="-128"/>
              </a:rPr>
              <a:t>　　</a:t>
            </a:r>
          </a:p>
        </p:txBody>
      </p:sp>
    </p:spTree>
    <p:extLst>
      <p:ext uri="{BB962C8B-B14F-4D97-AF65-F5344CB8AC3E}">
        <p14:creationId xmlns:p14="http://schemas.microsoft.com/office/powerpoint/2010/main" val="28073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3538">
                                            <p:txEl>
                                              <p:pRg st="3" end="3"/>
                                            </p:txEl>
                                          </p:spTgt>
                                        </p:tgtEl>
                                        <p:attrNameLst>
                                          <p:attrName>style.visibility</p:attrName>
                                        </p:attrNameLst>
                                      </p:cBhvr>
                                      <p:to>
                                        <p:strVal val="visible"/>
                                      </p:to>
                                    </p:set>
                                    <p:anim calcmode="lin" valueType="num">
                                      <p:cBhvr additive="base">
                                        <p:cTn id="7" dur="500" fill="hold"/>
                                        <p:tgtEl>
                                          <p:spTgt spid="193538">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3538">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3538">
                                            <p:txEl>
                                              <p:pRg st="4" end="4"/>
                                            </p:txEl>
                                          </p:spTgt>
                                        </p:tgtEl>
                                        <p:attrNameLst>
                                          <p:attrName>style.visibility</p:attrName>
                                        </p:attrNameLst>
                                      </p:cBhvr>
                                      <p:to>
                                        <p:strVal val="visible"/>
                                      </p:to>
                                    </p:set>
                                    <p:anim calcmode="lin" valueType="num">
                                      <p:cBhvr additive="base">
                                        <p:cTn id="11" dur="500" fill="hold"/>
                                        <p:tgtEl>
                                          <p:spTgt spid="193538">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353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93538">
                                            <p:txEl>
                                              <p:pRg st="6" end="6"/>
                                            </p:txEl>
                                          </p:spTgt>
                                        </p:tgtEl>
                                        <p:attrNameLst>
                                          <p:attrName>style.visibility</p:attrName>
                                        </p:attrNameLst>
                                      </p:cBhvr>
                                      <p:to>
                                        <p:strVal val="visible"/>
                                      </p:to>
                                    </p:set>
                                    <p:anim calcmode="lin" valueType="num">
                                      <p:cBhvr additive="base">
                                        <p:cTn id="17" dur="500" fill="hold"/>
                                        <p:tgtEl>
                                          <p:spTgt spid="193538">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3538">
                                            <p:txEl>
                                              <p:pRg st="6" end="6"/>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3538">
                                            <p:txEl>
                                              <p:pRg st="7" end="7"/>
                                            </p:txEl>
                                          </p:spTgt>
                                        </p:tgtEl>
                                        <p:attrNameLst>
                                          <p:attrName>style.visibility</p:attrName>
                                        </p:attrNameLst>
                                      </p:cBhvr>
                                      <p:to>
                                        <p:strVal val="visible"/>
                                      </p:to>
                                    </p:set>
                                    <p:anim calcmode="lin" valueType="num">
                                      <p:cBhvr additive="base">
                                        <p:cTn id="21" dur="500" fill="hold"/>
                                        <p:tgtEl>
                                          <p:spTgt spid="193538">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353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93538">
                                            <p:txEl>
                                              <p:pRg st="9" end="9"/>
                                            </p:txEl>
                                          </p:spTgt>
                                        </p:tgtEl>
                                        <p:attrNameLst>
                                          <p:attrName>style.visibility</p:attrName>
                                        </p:attrNameLst>
                                      </p:cBhvr>
                                      <p:to>
                                        <p:strVal val="visible"/>
                                      </p:to>
                                    </p:set>
                                    <p:anim calcmode="lin" valueType="num">
                                      <p:cBhvr additive="base">
                                        <p:cTn id="27" dur="500" fill="hold"/>
                                        <p:tgtEl>
                                          <p:spTgt spid="193538">
                                            <p:txEl>
                                              <p:pRg st="9" end="9"/>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3538">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93538">
                                            <p:txEl>
                                              <p:pRg st="11" end="11"/>
                                            </p:txEl>
                                          </p:spTgt>
                                        </p:tgtEl>
                                        <p:attrNameLst>
                                          <p:attrName>style.visibility</p:attrName>
                                        </p:attrNameLst>
                                      </p:cBhvr>
                                      <p:to>
                                        <p:strVal val="visible"/>
                                      </p:to>
                                    </p:set>
                                    <p:anim calcmode="lin" valueType="num">
                                      <p:cBhvr additive="base">
                                        <p:cTn id="33" dur="500" fill="hold"/>
                                        <p:tgtEl>
                                          <p:spTgt spid="193538">
                                            <p:txEl>
                                              <p:pRg st="11" end="1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3538">
                                            <p:txEl>
                                              <p:pRg st="11" end="11"/>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93538">
                                            <p:txEl>
                                              <p:pRg st="12" end="12"/>
                                            </p:txEl>
                                          </p:spTgt>
                                        </p:tgtEl>
                                        <p:attrNameLst>
                                          <p:attrName>style.visibility</p:attrName>
                                        </p:attrNameLst>
                                      </p:cBhvr>
                                      <p:to>
                                        <p:strVal val="visible"/>
                                      </p:to>
                                    </p:set>
                                    <p:anim calcmode="lin" valueType="num">
                                      <p:cBhvr additive="base">
                                        <p:cTn id="37" dur="500" fill="hold"/>
                                        <p:tgtEl>
                                          <p:spTgt spid="193538">
                                            <p:txEl>
                                              <p:pRg st="12" end="1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3538">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56265-30BF-4BB2-5F53-0ABDDC44073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06DE8D8-2E67-9BA9-3A71-F9D04979E5D4}"/>
              </a:ext>
            </a:extLst>
          </p:cNvPr>
          <p:cNvSpPr>
            <a:spLocks noGrp="1"/>
          </p:cNvSpPr>
          <p:nvPr>
            <p:ph type="title"/>
          </p:nvPr>
        </p:nvSpPr>
        <p:spPr>
          <a:xfrm>
            <a:off x="401445" y="-382007"/>
            <a:ext cx="11641873" cy="2400377"/>
          </a:xfrm>
        </p:spPr>
        <p:txBody>
          <a:bodyPr/>
          <a:lstStyle/>
          <a:p>
            <a:r>
              <a:rPr lang="ja-JP" altLang="en-US" dirty="0"/>
              <a:t>睡眠は、質が良けれが量（長さ）は短くてもよい。</a:t>
            </a:r>
          </a:p>
        </p:txBody>
      </p:sp>
      <p:sp>
        <p:nvSpPr>
          <p:cNvPr id="3" name="コンテンツ プレースホルダー 2">
            <a:extLst>
              <a:ext uri="{FF2B5EF4-FFF2-40B4-BE49-F238E27FC236}">
                <a16:creationId xmlns:a16="http://schemas.microsoft.com/office/drawing/2014/main" id="{0BE3BF51-EFA3-6FD7-CAD9-C7735605A9EB}"/>
              </a:ext>
            </a:extLst>
          </p:cNvPr>
          <p:cNvSpPr>
            <a:spLocks noGrp="1"/>
          </p:cNvSpPr>
          <p:nvPr>
            <p:ph idx="1"/>
          </p:nvPr>
        </p:nvSpPr>
        <p:spPr>
          <a:xfrm>
            <a:off x="548269" y="1561170"/>
            <a:ext cx="10515600" cy="5808973"/>
          </a:xfrm>
        </p:spPr>
        <p:txBody>
          <a:bodyPr>
            <a:normAutofit/>
          </a:bodyPr>
          <a:lstStyle/>
          <a:p>
            <a:pPr marL="0" indent="0" algn="ctr">
              <a:buNone/>
            </a:pPr>
            <a:r>
              <a:rPr lang="ja-JP" altLang="en-US" sz="8800" dirty="0"/>
              <a:t>〇か✕か？</a:t>
            </a:r>
            <a:endParaRPr lang="en-US" altLang="ja-JP" sz="8800" dirty="0"/>
          </a:p>
          <a:p>
            <a:pPr algn="ctr"/>
            <a:endParaRPr lang="en-US" altLang="ja-JP" sz="8800" dirty="0"/>
          </a:p>
          <a:p>
            <a:pPr marL="0" indent="0" algn="ctr">
              <a:buNone/>
            </a:pPr>
            <a:r>
              <a:rPr lang="ja-JP" altLang="en-US" sz="8800" dirty="0"/>
              <a:t>✕です。</a:t>
            </a:r>
          </a:p>
        </p:txBody>
      </p:sp>
    </p:spTree>
    <p:extLst>
      <p:ext uri="{BB962C8B-B14F-4D97-AF65-F5344CB8AC3E}">
        <p14:creationId xmlns:p14="http://schemas.microsoft.com/office/powerpoint/2010/main" val="327085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43026" y="333375"/>
            <a:ext cx="9466263" cy="1568450"/>
          </a:xfrm>
          <a:prstGeom prst="rect">
            <a:avLst/>
          </a:prstGeom>
          <a:noFill/>
          <a:ln w="9525">
            <a:noFill/>
            <a:miter lim="800000"/>
            <a:headEnd/>
            <a:tailEnd/>
          </a:ln>
        </p:spPr>
        <p:txBody>
          <a:bodyPr wrap="none">
            <a:spAutoFit/>
          </a:bodyPr>
          <a:lstStyle/>
          <a:p>
            <a:pPr eaLnBrk="1" hangingPunct="1"/>
            <a:r>
              <a:rPr lang="ja-JP" altLang="en-US" sz="4800">
                <a:latin typeface="ＭＳ 明朝" pitchFamily="17" charset="-128"/>
                <a:ea typeface="ＭＳ 明朝" pitchFamily="17" charset="-128"/>
              </a:rPr>
              <a:t> 　ヒトは</a:t>
            </a:r>
            <a:r>
              <a:rPr lang="en-US" altLang="ja-JP" sz="4800">
                <a:latin typeface="ＭＳ 明朝" pitchFamily="17" charset="-128"/>
                <a:ea typeface="ＭＳ 明朝" pitchFamily="17" charset="-128"/>
              </a:rPr>
              <a:t>24</a:t>
            </a:r>
            <a:r>
              <a:rPr lang="ja-JP" altLang="en-US" sz="4800">
                <a:latin typeface="ＭＳ 明朝" pitchFamily="17" charset="-128"/>
                <a:ea typeface="ＭＳ 明朝" pitchFamily="17" charset="-128"/>
              </a:rPr>
              <a:t>時間いつも同じに</a:t>
            </a:r>
            <a:endParaRPr lang="en-US" altLang="ja-JP" sz="4800">
              <a:latin typeface="ＭＳ 明朝" pitchFamily="17" charset="-128"/>
              <a:ea typeface="ＭＳ 明朝" pitchFamily="17" charset="-128"/>
            </a:endParaRPr>
          </a:p>
          <a:p>
            <a:pPr eaLnBrk="1" hangingPunct="1"/>
            <a:r>
              <a:rPr lang="ja-JP" altLang="en-US" sz="4800">
                <a:latin typeface="ＭＳ 明朝" pitchFamily="17" charset="-128"/>
                <a:ea typeface="ＭＳ 明朝" pitchFamily="17" charset="-128"/>
              </a:rPr>
              <a:t>　動いているロボットではない。</a:t>
            </a:r>
            <a:endParaRPr lang="ja-JP" altLang="en-US">
              <a:latin typeface="ＭＳ 明朝" pitchFamily="17" charset="-128"/>
              <a:ea typeface="ＭＳ 明朝" pitchFamily="17" charset="-128"/>
            </a:endParaRPr>
          </a:p>
        </p:txBody>
      </p:sp>
      <p:graphicFrame>
        <p:nvGraphicFramePr>
          <p:cNvPr id="542745" name="Group 25"/>
          <p:cNvGraphicFramePr>
            <a:graphicFrameLocks noGrp="1"/>
          </p:cNvGraphicFramePr>
          <p:nvPr/>
        </p:nvGraphicFramePr>
        <p:xfrm>
          <a:off x="2495550" y="3141663"/>
          <a:ext cx="7245352" cy="2212992"/>
        </p:xfrm>
        <a:graphic>
          <a:graphicData uri="http://schemas.openxmlformats.org/drawingml/2006/table">
            <a:tbl>
              <a:tblPr/>
              <a:tblGrid>
                <a:gridCol w="1125537">
                  <a:extLst>
                    <a:ext uri="{9D8B030D-6E8A-4147-A177-3AD203B41FA5}">
                      <a16:colId xmlns:a16="http://schemas.microsoft.com/office/drawing/2014/main" val="20000"/>
                    </a:ext>
                  </a:extLst>
                </a:gridCol>
                <a:gridCol w="3097214">
                  <a:extLst>
                    <a:ext uri="{9D8B030D-6E8A-4147-A177-3AD203B41FA5}">
                      <a16:colId xmlns:a16="http://schemas.microsoft.com/office/drawing/2014/main" val="20001"/>
                    </a:ext>
                  </a:extLst>
                </a:gridCol>
                <a:gridCol w="3022601">
                  <a:extLst>
                    <a:ext uri="{9D8B030D-6E8A-4147-A177-3AD203B41FA5}">
                      <a16:colId xmlns:a16="http://schemas.microsoft.com/office/drawing/2014/main" val="20002"/>
                    </a:ext>
                  </a:extLst>
                </a:gridCol>
              </a:tblGrid>
              <a:tr h="56991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800" b="0" i="0" u="none" strike="noStrike" cap="none" normalizeH="0" baseline="0" dirty="0">
                        <a:ln>
                          <a:noFill/>
                        </a:ln>
                        <a:solidFill>
                          <a:schemeClr val="tx1"/>
                        </a:solidFill>
                        <a:effectLst/>
                        <a:latin typeface="Arial" charset="0"/>
                        <a:ea typeface="ＭＳ Ｐゴシック" pitchFamily="50" charset="-128"/>
                      </a:endParaRP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昼間働く</a:t>
                      </a:r>
                      <a:r>
                        <a:rPr kumimoji="1" lang="ja-JP" altLang="en-US" sz="2800" b="0" i="0" u="none" strike="noStrike" cap="none" normalizeH="0" baseline="0" dirty="0">
                          <a:ln>
                            <a:noFill/>
                          </a:ln>
                          <a:solidFill>
                            <a:srgbClr val="FF0000"/>
                          </a:solidFill>
                          <a:effectLst/>
                          <a:latin typeface="Arial" charset="0"/>
                          <a:ea typeface="ＭＳ Ｐゴシック" pitchFamily="50" charset="-128"/>
                        </a:rPr>
                        <a:t>交感神経</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a:ln>
                            <a:noFill/>
                          </a:ln>
                          <a:solidFill>
                            <a:schemeClr val="tx1"/>
                          </a:solidFill>
                          <a:effectLst/>
                          <a:latin typeface="Arial" charset="0"/>
                          <a:ea typeface="ＭＳ Ｐゴシック" pitchFamily="50" charset="-128"/>
                        </a:rPr>
                        <a:t>夜働く</a:t>
                      </a:r>
                      <a:r>
                        <a:rPr kumimoji="1" lang="ja-JP" altLang="en-US" sz="2800" b="0" i="0" u="none" strike="noStrike" cap="none" normalizeH="0" baseline="0">
                          <a:ln>
                            <a:noFill/>
                          </a:ln>
                          <a:solidFill>
                            <a:srgbClr val="FF0000"/>
                          </a:solidFill>
                          <a:effectLst/>
                          <a:latin typeface="Arial" charset="0"/>
                          <a:ea typeface="ＭＳ Ｐゴシック" pitchFamily="50" charset="-128"/>
                        </a:rPr>
                        <a:t>副交感神経</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64307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a:ln>
                            <a:noFill/>
                          </a:ln>
                          <a:solidFill>
                            <a:schemeClr val="tx1"/>
                          </a:solidFill>
                          <a:effectLst/>
                          <a:latin typeface="Arial" charset="0"/>
                          <a:ea typeface="ＭＳ Ｐゴシック" pitchFamily="50" charset="-128"/>
                        </a:rPr>
                        <a:t>心臓</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a:ln>
                            <a:noFill/>
                          </a:ln>
                          <a:solidFill>
                            <a:schemeClr val="tx1"/>
                          </a:solidFill>
                          <a:effectLst/>
                          <a:latin typeface="Arial" charset="0"/>
                          <a:ea typeface="ＭＳ Ｐゴシック" pitchFamily="50" charset="-128"/>
                        </a:rPr>
                        <a:t>血液</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a:ln>
                            <a:noFill/>
                          </a:ln>
                          <a:solidFill>
                            <a:schemeClr val="tx1"/>
                          </a:solidFill>
                          <a:effectLst/>
                          <a:latin typeface="Arial" charset="0"/>
                          <a:ea typeface="ＭＳ Ｐゴシック" pitchFamily="50" charset="-128"/>
                        </a:rPr>
                        <a:t>黒目</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どきどき</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脳や筋肉</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拡大</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ゆっくり</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腎臓や消化器</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縮小</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5" name="正方形/長方形 4"/>
          <p:cNvSpPr>
            <a:spLocks noChangeArrowheads="1"/>
          </p:cNvSpPr>
          <p:nvPr/>
        </p:nvSpPr>
        <p:spPr bwMode="auto">
          <a:xfrm>
            <a:off x="952500" y="5805489"/>
            <a:ext cx="10287000" cy="523220"/>
          </a:xfrm>
          <a:prstGeom prst="rect">
            <a:avLst/>
          </a:prstGeom>
          <a:noFill/>
          <a:ln w="9525">
            <a:noFill/>
            <a:miter lim="800000"/>
            <a:headEnd/>
            <a:tailEnd/>
          </a:ln>
        </p:spPr>
        <p:txBody>
          <a:bodyPr>
            <a:spAutoFit/>
          </a:bodyPr>
          <a:lstStyle/>
          <a:p>
            <a:pPr eaLnBrk="1" hangingPunct="1"/>
            <a:r>
              <a:rPr lang="ja-JP" altLang="en-US" sz="2800" dirty="0">
                <a:solidFill>
                  <a:srgbClr val="000000"/>
                </a:solidFill>
                <a:latin typeface="ＭＳ 明朝" pitchFamily="17" charset="-128"/>
                <a:ea typeface="ＭＳ 明朝" pitchFamily="17" charset="-128"/>
              </a:rPr>
              <a:t>ヒトは</a:t>
            </a:r>
            <a:r>
              <a:rPr lang="en-US" altLang="ja-JP" sz="2800" dirty="0">
                <a:solidFill>
                  <a:srgbClr val="000000"/>
                </a:solidFill>
                <a:latin typeface="ＭＳ 明朝" pitchFamily="17" charset="-128"/>
                <a:ea typeface="ＭＳ 明朝" pitchFamily="17" charset="-128"/>
              </a:rPr>
              <a:t>24</a:t>
            </a:r>
            <a:r>
              <a:rPr lang="ja-JP" altLang="en-US" sz="2800" dirty="0">
                <a:solidFill>
                  <a:srgbClr val="000000"/>
                </a:solidFill>
                <a:latin typeface="ＭＳ 明朝" pitchFamily="17" charset="-128"/>
                <a:ea typeface="ＭＳ 明朝" pitchFamily="17" charset="-128"/>
              </a:rPr>
              <a:t>時間いつも同じに動いているロボットではないのです。</a:t>
            </a:r>
            <a:endParaRPr lang="en-US" altLang="ja-JP" sz="2800" dirty="0">
              <a:solidFill>
                <a:srgbClr val="000000"/>
              </a:solidFill>
              <a:latin typeface="ＭＳ 明朝" pitchFamily="17" charset="-128"/>
              <a:ea typeface="ＭＳ 明朝" pitchFamily="17" charset="-128"/>
            </a:endParaRPr>
          </a:p>
        </p:txBody>
      </p:sp>
      <p:sp>
        <p:nvSpPr>
          <p:cNvPr id="6" name="正方形/長方形 5"/>
          <p:cNvSpPr>
            <a:spLocks noChangeArrowheads="1"/>
          </p:cNvSpPr>
          <p:nvPr/>
        </p:nvSpPr>
        <p:spPr bwMode="auto">
          <a:xfrm>
            <a:off x="1200151" y="1989139"/>
            <a:ext cx="9864725" cy="954087"/>
          </a:xfrm>
          <a:prstGeom prst="rect">
            <a:avLst/>
          </a:prstGeom>
          <a:noFill/>
          <a:ln w="9525">
            <a:noFill/>
            <a:miter lim="800000"/>
            <a:headEnd/>
            <a:tailEnd/>
          </a:ln>
        </p:spPr>
        <p:txBody>
          <a:bodyPr>
            <a:spAutoFit/>
          </a:bodyPr>
          <a:lstStyle/>
          <a:p>
            <a:pPr eaLnBrk="1" hangingPunct="1"/>
            <a:r>
              <a:rPr lang="ja-JP" altLang="en-US" sz="2800">
                <a:latin typeface="ＭＳ 明朝" pitchFamily="17" charset="-128"/>
                <a:ea typeface="ＭＳ 明朝" pitchFamily="17" charset="-128"/>
              </a:rPr>
              <a:t>　　　　　　　　　　自律神経には</a:t>
            </a:r>
            <a:endParaRPr lang="en-US" altLang="ja-JP" sz="2800">
              <a:latin typeface="ＭＳ 明朝" pitchFamily="17" charset="-128"/>
              <a:ea typeface="ＭＳ 明朝" pitchFamily="17" charset="-128"/>
            </a:endParaRPr>
          </a:p>
          <a:p>
            <a:pPr eaLnBrk="1" hangingPunct="1"/>
            <a:r>
              <a:rPr lang="ja-JP" altLang="en-US" sz="2800">
                <a:latin typeface="ＭＳ 明朝" pitchFamily="17" charset="-128"/>
                <a:ea typeface="ＭＳ 明朝" pitchFamily="17" charset="-128"/>
              </a:rPr>
              <a:t>昼間に働く交感神経と、夜に働く副交感神経とがあります。</a:t>
            </a:r>
            <a:endParaRPr lang="ja-JP" altLang="en-US" sz="2800"/>
          </a:p>
        </p:txBody>
      </p:sp>
      <p:sp>
        <p:nvSpPr>
          <p:cNvPr id="3" name="テキスト ボックス 2">
            <a:extLst>
              <a:ext uri="{FF2B5EF4-FFF2-40B4-BE49-F238E27FC236}">
                <a16:creationId xmlns:a16="http://schemas.microsoft.com/office/drawing/2014/main" id="{567CAC67-A495-11F3-658C-9A50B4D2C84C}"/>
              </a:ext>
            </a:extLst>
          </p:cNvPr>
          <p:cNvSpPr txBox="1"/>
          <p:nvPr/>
        </p:nvSpPr>
        <p:spPr>
          <a:xfrm>
            <a:off x="2966720" y="6341314"/>
            <a:ext cx="6774182" cy="523220"/>
          </a:xfrm>
          <a:prstGeom prst="rect">
            <a:avLst/>
          </a:prstGeom>
          <a:noFill/>
        </p:spPr>
        <p:txBody>
          <a:bodyPr wrap="square">
            <a:spAutoFit/>
          </a:bodyPr>
          <a:lstStyle/>
          <a:p>
            <a:pPr eaLnBrk="1" hangingPunct="1"/>
            <a:r>
              <a:rPr lang="ja-JP" altLang="en-US" sz="2800" b="1" dirty="0">
                <a:solidFill>
                  <a:srgbClr val="FF0000"/>
                </a:solidFill>
                <a:latin typeface="ＭＳ 明朝" pitchFamily="17" charset="-128"/>
                <a:ea typeface="ＭＳ 明朝" pitchFamily="17" charset="-128"/>
              </a:rPr>
              <a:t>自律神経の働きには概日リズムがある。</a:t>
            </a:r>
            <a:endParaRPr lang="ja-JP" altLang="en-US" sz="2800" b="1" dirty="0">
              <a:solidFill>
                <a:srgbClr val="FF0000"/>
              </a:solidFill>
            </a:endParaRPr>
          </a:p>
        </p:txBody>
      </p:sp>
    </p:spTree>
    <p:extLst>
      <p:ext uri="{BB962C8B-B14F-4D97-AF65-F5344CB8AC3E}">
        <p14:creationId xmlns:p14="http://schemas.microsoft.com/office/powerpoint/2010/main" val="32574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42745"/>
                                        </p:tgtEl>
                                        <p:attrNameLst>
                                          <p:attrName>style.visibility</p:attrName>
                                        </p:attrNameLst>
                                      </p:cBhvr>
                                      <p:to>
                                        <p:strVal val="visible"/>
                                      </p:to>
                                    </p:set>
                                    <p:anim calcmode="lin" valueType="num">
                                      <p:cBhvr additive="base">
                                        <p:cTn id="17" dur="500" fill="hold"/>
                                        <p:tgtEl>
                                          <p:spTgt spid="542745"/>
                                        </p:tgtEl>
                                        <p:attrNameLst>
                                          <p:attrName>ppt_x</p:attrName>
                                        </p:attrNameLst>
                                      </p:cBhvr>
                                      <p:tavLst>
                                        <p:tav tm="0">
                                          <p:val>
                                            <p:strVal val="#ppt_x"/>
                                          </p:val>
                                        </p:tav>
                                        <p:tav tm="100000">
                                          <p:val>
                                            <p:strVal val="#ppt_x"/>
                                          </p:val>
                                        </p:tav>
                                      </p:tavLst>
                                    </p:anim>
                                    <p:anim calcmode="lin" valueType="num">
                                      <p:cBhvr additive="base">
                                        <p:cTn id="18" dur="500" fill="hold"/>
                                        <p:tgtEl>
                                          <p:spTgt spid="54274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 calcmode="lin" valueType="num">
                                      <p:cBhvr additive="base">
                                        <p:cTn id="2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9" name="Picture 2"/>
          <p:cNvPicPr>
            <a:picLocks noChangeAspect="1" noChangeArrowheads="1"/>
          </p:cNvPicPr>
          <p:nvPr/>
        </p:nvPicPr>
        <p:blipFill>
          <a:blip r:embed="rId3" cstate="print"/>
          <a:srcRect/>
          <a:stretch>
            <a:fillRect/>
          </a:stretch>
        </p:blipFill>
        <p:spPr bwMode="auto">
          <a:xfrm>
            <a:off x="6364288" y="2736851"/>
            <a:ext cx="3200400" cy="1336675"/>
          </a:xfrm>
          <a:prstGeom prst="rect">
            <a:avLst/>
          </a:prstGeom>
          <a:noFill/>
          <a:ln w="9525">
            <a:noFill/>
            <a:miter lim="800000"/>
            <a:headEnd/>
            <a:tailEnd/>
          </a:ln>
        </p:spPr>
      </p:pic>
      <p:pic>
        <p:nvPicPr>
          <p:cNvPr id="47110" name="Picture 3"/>
          <p:cNvPicPr>
            <a:picLocks noChangeAspect="1" noChangeArrowheads="1"/>
          </p:cNvPicPr>
          <p:nvPr/>
        </p:nvPicPr>
        <p:blipFill>
          <a:blip r:embed="rId4" cstate="print"/>
          <a:srcRect/>
          <a:stretch>
            <a:fillRect/>
          </a:stretch>
        </p:blipFill>
        <p:spPr bwMode="auto">
          <a:xfrm>
            <a:off x="6592888" y="4257676"/>
            <a:ext cx="3200400" cy="1185863"/>
          </a:xfrm>
          <a:prstGeom prst="rect">
            <a:avLst/>
          </a:prstGeom>
          <a:noFill/>
          <a:ln w="9525">
            <a:noFill/>
            <a:miter lim="800000"/>
            <a:headEnd/>
            <a:tailEnd/>
          </a:ln>
        </p:spPr>
      </p:pic>
      <p:sp>
        <p:nvSpPr>
          <p:cNvPr id="47111" name="Rectangle 4"/>
          <p:cNvSpPr>
            <a:spLocks noChangeArrowheads="1"/>
          </p:cNvSpPr>
          <p:nvPr/>
        </p:nvSpPr>
        <p:spPr bwMode="auto">
          <a:xfrm>
            <a:off x="8039100" y="4191001"/>
            <a:ext cx="717550" cy="307975"/>
          </a:xfrm>
          <a:prstGeom prst="rect">
            <a:avLst/>
          </a:prstGeom>
          <a:noFill/>
          <a:ln w="9525">
            <a:noFill/>
            <a:miter lim="800000"/>
            <a:headEnd/>
            <a:tailEnd/>
          </a:ln>
        </p:spPr>
        <p:txBody>
          <a:bodyPr>
            <a:spAutoFit/>
          </a:bodyPr>
          <a:lstStyle/>
          <a:p>
            <a:pPr defTabSz="912813"/>
            <a:r>
              <a:rPr lang="ja-JP" altLang="en-US" sz="1400">
                <a:latin typeface="Times New Roman" pitchFamily="18" charset="0"/>
              </a:rPr>
              <a:t>（尿中）</a:t>
            </a:r>
          </a:p>
        </p:txBody>
      </p:sp>
      <p:pic>
        <p:nvPicPr>
          <p:cNvPr id="47112" name="Picture 5"/>
          <p:cNvPicPr>
            <a:picLocks noChangeAspect="1" noChangeArrowheads="1"/>
          </p:cNvPicPr>
          <p:nvPr/>
        </p:nvPicPr>
        <p:blipFill>
          <a:blip r:embed="rId5" cstate="print"/>
          <a:srcRect/>
          <a:stretch>
            <a:fillRect/>
          </a:stretch>
        </p:blipFill>
        <p:spPr bwMode="auto">
          <a:xfrm>
            <a:off x="5524500" y="588963"/>
            <a:ext cx="2971800" cy="2019300"/>
          </a:xfrm>
          <a:prstGeom prst="rect">
            <a:avLst/>
          </a:prstGeom>
          <a:noFill/>
          <a:ln w="9525">
            <a:noFill/>
            <a:miter lim="800000"/>
            <a:headEnd/>
            <a:tailEnd/>
          </a:ln>
        </p:spPr>
      </p:pic>
      <p:sp>
        <p:nvSpPr>
          <p:cNvPr id="47113" name="Rectangle 6"/>
          <p:cNvSpPr>
            <a:spLocks noChangeArrowheads="1"/>
          </p:cNvSpPr>
          <p:nvPr/>
        </p:nvSpPr>
        <p:spPr bwMode="auto">
          <a:xfrm>
            <a:off x="6096000" y="5487989"/>
            <a:ext cx="5143500" cy="1246187"/>
          </a:xfrm>
          <a:prstGeom prst="rect">
            <a:avLst/>
          </a:prstGeom>
          <a:noFill/>
          <a:ln w="9525">
            <a:noFill/>
            <a:miter lim="800000"/>
            <a:headEnd/>
            <a:tailEnd/>
          </a:ln>
        </p:spPr>
        <p:txBody>
          <a:bodyPr>
            <a:spAutoFit/>
          </a:bodyPr>
          <a:lstStyle/>
          <a:p>
            <a:pPr defTabSz="912813"/>
            <a:r>
              <a:rPr lang="ja-JP" altLang="en-US" sz="2500" dirty="0">
                <a:latin typeface="Times New Roman" pitchFamily="18" charset="0"/>
              </a:rPr>
              <a:t>　　コルチコステロイドの日内変動</a:t>
            </a:r>
          </a:p>
          <a:p>
            <a:pPr defTabSz="912813"/>
            <a:r>
              <a:rPr lang="ja-JP" altLang="en-US" sz="2500" dirty="0">
                <a:latin typeface="Times New Roman" pitchFamily="18" charset="0"/>
              </a:rPr>
              <a:t>　　　　　　　　　　　</a:t>
            </a:r>
            <a:r>
              <a:rPr lang="ja-JP" altLang="en-US" sz="2500" dirty="0">
                <a:solidFill>
                  <a:schemeClr val="accent2"/>
                </a:solidFill>
                <a:latin typeface="Times New Roman" pitchFamily="18" charset="0"/>
              </a:rPr>
              <a:t>↓</a:t>
            </a:r>
            <a:r>
              <a:rPr lang="ja-JP" altLang="en-US" sz="2500" dirty="0">
                <a:latin typeface="Times New Roman" pitchFamily="18" charset="0"/>
              </a:rPr>
              <a:t>　</a:t>
            </a:r>
          </a:p>
          <a:p>
            <a:pPr defTabSz="912813"/>
            <a:r>
              <a:rPr lang="ja-JP" altLang="en-US" sz="2500" dirty="0">
                <a:latin typeface="Times New Roman" pitchFamily="18" charset="0"/>
              </a:rPr>
              <a:t>　朝高く、夕方には低くなるホルモン</a:t>
            </a:r>
          </a:p>
        </p:txBody>
      </p:sp>
      <p:sp>
        <p:nvSpPr>
          <p:cNvPr id="47114" name="Rectangle 7"/>
          <p:cNvSpPr>
            <a:spLocks noChangeArrowheads="1"/>
          </p:cNvSpPr>
          <p:nvPr/>
        </p:nvSpPr>
        <p:spPr bwMode="auto">
          <a:xfrm>
            <a:off x="8570913" y="2667001"/>
            <a:ext cx="723900" cy="307975"/>
          </a:xfrm>
          <a:prstGeom prst="rect">
            <a:avLst/>
          </a:prstGeom>
          <a:noFill/>
          <a:ln w="9525">
            <a:noFill/>
            <a:miter lim="800000"/>
            <a:headEnd/>
            <a:tailEnd/>
          </a:ln>
        </p:spPr>
        <p:txBody>
          <a:bodyPr wrap="none">
            <a:spAutoFit/>
          </a:bodyPr>
          <a:lstStyle/>
          <a:p>
            <a:pPr defTabSz="912813"/>
            <a:r>
              <a:rPr lang="ja-JP" altLang="en-US" sz="1400">
                <a:latin typeface="Times New Roman" pitchFamily="18" charset="0"/>
              </a:rPr>
              <a:t>（血中）</a:t>
            </a:r>
          </a:p>
        </p:txBody>
      </p:sp>
      <p:graphicFrame>
        <p:nvGraphicFramePr>
          <p:cNvPr id="47106" name="Object 8"/>
          <p:cNvGraphicFramePr>
            <a:graphicFrameLocks noChangeAspect="1"/>
          </p:cNvGraphicFramePr>
          <p:nvPr/>
        </p:nvGraphicFramePr>
        <p:xfrm>
          <a:off x="8421688" y="685800"/>
          <a:ext cx="2665412" cy="1944688"/>
        </p:xfrm>
        <a:graphic>
          <a:graphicData uri="http://schemas.openxmlformats.org/presentationml/2006/ole">
            <mc:AlternateContent xmlns:mc="http://schemas.openxmlformats.org/markup-compatibility/2006">
              <mc:Choice xmlns:v="urn:schemas-microsoft-com:vml" Requires="v">
                <p:oleObj name="Image" r:id="rId6" imgW="2572109" imgH="1876190" progId="">
                  <p:embed/>
                </p:oleObj>
              </mc:Choice>
              <mc:Fallback>
                <p:oleObj name="Image" r:id="rId6" imgW="2572109" imgH="1876190" progId="">
                  <p:embed/>
                  <p:pic>
                    <p:nvPicPr>
                      <p:cNvPr id="47106"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21688" y="685800"/>
                        <a:ext cx="2665412" cy="194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7115" name="Picture 9"/>
          <p:cNvPicPr>
            <a:picLocks noChangeAspect="1" noChangeArrowheads="1"/>
          </p:cNvPicPr>
          <p:nvPr/>
        </p:nvPicPr>
        <p:blipFill>
          <a:blip r:embed="rId8" cstate="print"/>
          <a:srcRect/>
          <a:stretch>
            <a:fillRect/>
          </a:stretch>
        </p:blipFill>
        <p:spPr bwMode="auto">
          <a:xfrm>
            <a:off x="1563688" y="2971801"/>
            <a:ext cx="4800600" cy="2513013"/>
          </a:xfrm>
          <a:prstGeom prst="rect">
            <a:avLst/>
          </a:prstGeom>
          <a:noFill/>
          <a:ln w="9525">
            <a:noFill/>
            <a:miter lim="800000"/>
            <a:headEnd/>
            <a:tailEnd/>
          </a:ln>
        </p:spPr>
      </p:pic>
      <p:pic>
        <p:nvPicPr>
          <p:cNvPr id="47116" name="Picture 10"/>
          <p:cNvPicPr>
            <a:picLocks noChangeAspect="1" noChangeArrowheads="1"/>
          </p:cNvPicPr>
          <p:nvPr/>
        </p:nvPicPr>
        <p:blipFill>
          <a:blip r:embed="rId9" cstate="print"/>
          <a:srcRect/>
          <a:stretch>
            <a:fillRect/>
          </a:stretch>
        </p:blipFill>
        <p:spPr bwMode="auto">
          <a:xfrm>
            <a:off x="952500" y="1014413"/>
            <a:ext cx="2971800" cy="1935162"/>
          </a:xfrm>
          <a:prstGeom prst="rect">
            <a:avLst/>
          </a:prstGeom>
          <a:noFill/>
          <a:ln w="9525">
            <a:noFill/>
            <a:miter lim="800000"/>
            <a:headEnd/>
            <a:tailEnd/>
          </a:ln>
        </p:spPr>
      </p:pic>
      <p:sp>
        <p:nvSpPr>
          <p:cNvPr id="47117" name="Rectangle 11"/>
          <p:cNvSpPr>
            <a:spLocks noChangeArrowheads="1"/>
          </p:cNvSpPr>
          <p:nvPr/>
        </p:nvSpPr>
        <p:spPr bwMode="auto">
          <a:xfrm>
            <a:off x="1181100" y="153988"/>
            <a:ext cx="9755188" cy="508000"/>
          </a:xfrm>
          <a:prstGeom prst="rect">
            <a:avLst/>
          </a:prstGeom>
          <a:noFill/>
          <a:ln w="9525">
            <a:noFill/>
            <a:miter lim="800000"/>
            <a:headEnd/>
            <a:tailEnd/>
          </a:ln>
        </p:spPr>
        <p:txBody>
          <a:bodyPr>
            <a:spAutoFit/>
          </a:bodyPr>
          <a:lstStyle/>
          <a:p>
            <a:pPr defTabSz="912813">
              <a:spcBef>
                <a:spcPct val="50000"/>
              </a:spcBef>
            </a:pPr>
            <a:r>
              <a:rPr lang="ja-JP" altLang="en-US" sz="2700">
                <a:latin typeface="Times New Roman" pitchFamily="18" charset="0"/>
                <a:sym typeface="Wingdings" pitchFamily="2" charset="2"/>
              </a:rPr>
              <a:t>　様々な概日リズム（睡眠・覚醒、 体温、ホルモン）の相互関係</a:t>
            </a:r>
          </a:p>
        </p:txBody>
      </p:sp>
      <p:graphicFrame>
        <p:nvGraphicFramePr>
          <p:cNvPr id="47107" name="Object 12"/>
          <p:cNvGraphicFramePr>
            <a:graphicFrameLocks noChangeAspect="1"/>
          </p:cNvGraphicFramePr>
          <p:nvPr/>
        </p:nvGraphicFramePr>
        <p:xfrm>
          <a:off x="3321050" y="1066800"/>
          <a:ext cx="2362200" cy="1804988"/>
        </p:xfrm>
        <a:graphic>
          <a:graphicData uri="http://schemas.openxmlformats.org/presentationml/2006/ole">
            <mc:AlternateContent xmlns:mc="http://schemas.openxmlformats.org/markup-compatibility/2006">
              <mc:Choice xmlns:v="urn:schemas-microsoft-com:vml" Requires="v">
                <p:oleObj name="Image" r:id="rId10" imgW="2343477" imgH="1790476" progId="">
                  <p:embed/>
                </p:oleObj>
              </mc:Choice>
              <mc:Fallback>
                <p:oleObj name="Image" r:id="rId10" imgW="2343477" imgH="1790476" progId="">
                  <p:embed/>
                  <p:pic>
                    <p:nvPicPr>
                      <p:cNvPr id="47107" name="Object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21050" y="1066800"/>
                        <a:ext cx="2362200" cy="180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7108" name="Object 13"/>
          <p:cNvGraphicFramePr>
            <a:graphicFrameLocks noChangeAspect="1"/>
          </p:cNvGraphicFramePr>
          <p:nvPr/>
        </p:nvGraphicFramePr>
        <p:xfrm>
          <a:off x="2935289" y="1066800"/>
          <a:ext cx="885825" cy="742950"/>
        </p:xfrm>
        <a:graphic>
          <a:graphicData uri="http://schemas.openxmlformats.org/presentationml/2006/ole">
            <mc:AlternateContent xmlns:mc="http://schemas.openxmlformats.org/markup-compatibility/2006">
              <mc:Choice xmlns:v="urn:schemas-microsoft-com:vml" Requires="v">
                <p:oleObj name="Image" r:id="rId12" imgW="885949" imgH="743054" progId="">
                  <p:embed/>
                </p:oleObj>
              </mc:Choice>
              <mc:Fallback>
                <p:oleObj name="Image" r:id="rId12" imgW="885949" imgH="743054" progId="">
                  <p:embed/>
                  <p:pic>
                    <p:nvPicPr>
                      <p:cNvPr id="47108" name="Object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35289" y="1066800"/>
                        <a:ext cx="885825"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119" name="Rectangle 15"/>
          <p:cNvSpPr>
            <a:spLocks noChangeArrowheads="1"/>
          </p:cNvSpPr>
          <p:nvPr/>
        </p:nvSpPr>
        <p:spPr bwMode="auto">
          <a:xfrm>
            <a:off x="9564689" y="3457575"/>
            <a:ext cx="1506537" cy="338138"/>
          </a:xfrm>
          <a:prstGeom prst="rect">
            <a:avLst/>
          </a:prstGeom>
          <a:noFill/>
          <a:ln w="9525">
            <a:noFill/>
            <a:miter lim="800000"/>
            <a:headEnd/>
            <a:tailEnd/>
          </a:ln>
        </p:spPr>
        <p:txBody>
          <a:bodyPr>
            <a:spAutoFit/>
          </a:bodyPr>
          <a:lstStyle/>
          <a:p>
            <a:pPr defTabSz="912813"/>
            <a:r>
              <a:rPr lang="en-US" altLang="ja-JP" sz="1600">
                <a:latin typeface="Times New Roman" pitchFamily="18" charset="0"/>
              </a:rPr>
              <a:t>←</a:t>
            </a:r>
            <a:r>
              <a:rPr lang="ja-JP" altLang="en-US" sz="1600">
                <a:latin typeface="Times New Roman" pitchFamily="18" charset="0"/>
              </a:rPr>
              <a:t>２４ｈ平均値</a:t>
            </a:r>
          </a:p>
        </p:txBody>
      </p:sp>
      <p:sp>
        <p:nvSpPr>
          <p:cNvPr id="47120" name="Rectangle 16"/>
          <p:cNvSpPr>
            <a:spLocks noChangeArrowheads="1"/>
          </p:cNvSpPr>
          <p:nvPr/>
        </p:nvSpPr>
        <p:spPr bwMode="auto">
          <a:xfrm>
            <a:off x="9639300" y="4725989"/>
            <a:ext cx="1411288" cy="338137"/>
          </a:xfrm>
          <a:prstGeom prst="rect">
            <a:avLst/>
          </a:prstGeom>
          <a:noFill/>
          <a:ln w="9525">
            <a:noFill/>
            <a:miter lim="800000"/>
            <a:headEnd/>
            <a:tailEnd/>
          </a:ln>
        </p:spPr>
        <p:txBody>
          <a:bodyPr>
            <a:spAutoFit/>
          </a:bodyPr>
          <a:lstStyle/>
          <a:p>
            <a:pPr defTabSz="912813"/>
            <a:r>
              <a:rPr lang="en-US" altLang="ja-JP" sz="1600">
                <a:latin typeface="Times New Roman" pitchFamily="18" charset="0"/>
              </a:rPr>
              <a:t>←</a:t>
            </a:r>
            <a:r>
              <a:rPr lang="ja-JP" altLang="en-US" sz="1600">
                <a:latin typeface="Times New Roman" pitchFamily="18" charset="0"/>
              </a:rPr>
              <a:t>２４ｈ平均値</a:t>
            </a:r>
          </a:p>
        </p:txBody>
      </p:sp>
    </p:spTree>
    <p:extLst>
      <p:ext uri="{BB962C8B-B14F-4D97-AF65-F5344CB8AC3E}">
        <p14:creationId xmlns:p14="http://schemas.microsoft.com/office/powerpoint/2010/main" val="21435815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2"/>
          <p:cNvPicPr>
            <a:picLocks noChangeAspect="1" noChangeArrowheads="1"/>
          </p:cNvPicPr>
          <p:nvPr/>
        </p:nvPicPr>
        <p:blipFill>
          <a:blip r:embed="rId2" cstate="print"/>
          <a:srcRect/>
          <a:stretch>
            <a:fillRect/>
          </a:stretch>
        </p:blipFill>
        <p:spPr bwMode="auto">
          <a:xfrm>
            <a:off x="6362700" y="2736850"/>
            <a:ext cx="3200400" cy="1335088"/>
          </a:xfrm>
          <a:prstGeom prst="rect">
            <a:avLst/>
          </a:prstGeom>
          <a:noFill/>
          <a:ln w="9525">
            <a:noFill/>
            <a:miter lim="800000"/>
            <a:headEnd/>
            <a:tailEnd/>
          </a:ln>
        </p:spPr>
      </p:pic>
      <p:pic>
        <p:nvPicPr>
          <p:cNvPr id="3078" name="Picture 3"/>
          <p:cNvPicPr>
            <a:picLocks noChangeAspect="1" noChangeArrowheads="1"/>
          </p:cNvPicPr>
          <p:nvPr/>
        </p:nvPicPr>
        <p:blipFill>
          <a:blip r:embed="rId3" cstate="print"/>
          <a:srcRect/>
          <a:stretch>
            <a:fillRect/>
          </a:stretch>
        </p:blipFill>
        <p:spPr bwMode="auto">
          <a:xfrm>
            <a:off x="6591300" y="4256089"/>
            <a:ext cx="3200400" cy="1189037"/>
          </a:xfrm>
          <a:prstGeom prst="rect">
            <a:avLst/>
          </a:prstGeom>
          <a:noFill/>
          <a:ln w="9525">
            <a:noFill/>
            <a:miter lim="800000"/>
            <a:headEnd/>
            <a:tailEnd/>
          </a:ln>
        </p:spPr>
      </p:pic>
      <p:sp>
        <p:nvSpPr>
          <p:cNvPr id="3079" name="Rectangle 4"/>
          <p:cNvSpPr>
            <a:spLocks noChangeArrowheads="1"/>
          </p:cNvSpPr>
          <p:nvPr/>
        </p:nvSpPr>
        <p:spPr bwMode="auto">
          <a:xfrm>
            <a:off x="8039100" y="4191001"/>
            <a:ext cx="717550" cy="307975"/>
          </a:xfrm>
          <a:prstGeom prst="rect">
            <a:avLst/>
          </a:prstGeom>
          <a:noFill/>
          <a:ln w="9525">
            <a:noFill/>
            <a:miter lim="800000"/>
            <a:headEnd/>
            <a:tailEnd/>
          </a:ln>
        </p:spPr>
        <p:txBody>
          <a:bodyPr>
            <a:spAutoFit/>
          </a:bodyPr>
          <a:lstStyle/>
          <a:p>
            <a:pPr eaLnBrk="1" hangingPunct="1"/>
            <a:r>
              <a:rPr lang="ja-JP" altLang="en-US" sz="1400">
                <a:latin typeface="Times New Roman" pitchFamily="18" charset="0"/>
              </a:rPr>
              <a:t>（尿中）</a:t>
            </a:r>
          </a:p>
        </p:txBody>
      </p:sp>
      <p:pic>
        <p:nvPicPr>
          <p:cNvPr id="3080" name="Picture 5"/>
          <p:cNvPicPr>
            <a:picLocks noChangeAspect="1" noChangeArrowheads="1"/>
          </p:cNvPicPr>
          <p:nvPr/>
        </p:nvPicPr>
        <p:blipFill>
          <a:blip r:embed="rId4" cstate="print"/>
          <a:srcRect/>
          <a:stretch>
            <a:fillRect/>
          </a:stretch>
        </p:blipFill>
        <p:spPr bwMode="auto">
          <a:xfrm>
            <a:off x="5524500" y="609601"/>
            <a:ext cx="2971800" cy="2016125"/>
          </a:xfrm>
          <a:prstGeom prst="rect">
            <a:avLst/>
          </a:prstGeom>
          <a:noFill/>
          <a:ln w="9525">
            <a:noFill/>
            <a:miter lim="800000"/>
            <a:headEnd/>
            <a:tailEnd/>
          </a:ln>
        </p:spPr>
      </p:pic>
      <p:sp>
        <p:nvSpPr>
          <p:cNvPr id="3081" name="Rectangle 6"/>
          <p:cNvSpPr>
            <a:spLocks noChangeArrowheads="1"/>
          </p:cNvSpPr>
          <p:nvPr/>
        </p:nvSpPr>
        <p:spPr bwMode="auto">
          <a:xfrm>
            <a:off x="6096000" y="5486400"/>
            <a:ext cx="4876800" cy="1200150"/>
          </a:xfrm>
          <a:prstGeom prst="rect">
            <a:avLst/>
          </a:prstGeom>
          <a:noFill/>
          <a:ln w="9525">
            <a:noFill/>
            <a:miter lim="800000"/>
            <a:headEnd/>
            <a:tailEnd/>
          </a:ln>
        </p:spPr>
        <p:txBody>
          <a:bodyPr>
            <a:spAutoFit/>
          </a:bodyPr>
          <a:lstStyle/>
          <a:p>
            <a:pPr eaLnBrk="1" hangingPunct="1"/>
            <a:r>
              <a:rPr lang="ja-JP" altLang="en-US" sz="2400">
                <a:latin typeface="Times New Roman" pitchFamily="18" charset="0"/>
              </a:rPr>
              <a:t>　　コルチコステロイドの日内変動</a:t>
            </a:r>
          </a:p>
          <a:p>
            <a:pPr eaLnBrk="1" hangingPunct="1"/>
            <a:r>
              <a:rPr lang="ja-JP" altLang="en-US" sz="2400">
                <a:latin typeface="Times New Roman" pitchFamily="18" charset="0"/>
              </a:rPr>
              <a:t>　　　　　　　　　　　</a:t>
            </a:r>
            <a:r>
              <a:rPr lang="ja-JP" altLang="en-US" sz="2400">
                <a:solidFill>
                  <a:schemeClr val="accent2"/>
                </a:solidFill>
                <a:latin typeface="Times New Roman" pitchFamily="18" charset="0"/>
              </a:rPr>
              <a:t>↓</a:t>
            </a:r>
            <a:r>
              <a:rPr lang="ja-JP" altLang="en-US" sz="2400">
                <a:latin typeface="Times New Roman" pitchFamily="18" charset="0"/>
              </a:rPr>
              <a:t>　</a:t>
            </a:r>
          </a:p>
          <a:p>
            <a:pPr eaLnBrk="1" hangingPunct="1"/>
            <a:r>
              <a:rPr lang="ja-JP" altLang="en-US" sz="2400">
                <a:latin typeface="Times New Roman" pitchFamily="18" charset="0"/>
              </a:rPr>
              <a:t>　朝高く、夕方には低くなるホルモン</a:t>
            </a:r>
          </a:p>
        </p:txBody>
      </p:sp>
      <p:sp>
        <p:nvSpPr>
          <p:cNvPr id="3082" name="Rectangle 7"/>
          <p:cNvSpPr>
            <a:spLocks noChangeArrowheads="1"/>
          </p:cNvSpPr>
          <p:nvPr/>
        </p:nvSpPr>
        <p:spPr bwMode="auto">
          <a:xfrm>
            <a:off x="8572500" y="2667001"/>
            <a:ext cx="723900" cy="307975"/>
          </a:xfrm>
          <a:prstGeom prst="rect">
            <a:avLst/>
          </a:prstGeom>
          <a:noFill/>
          <a:ln w="9525">
            <a:noFill/>
            <a:miter lim="800000"/>
            <a:headEnd/>
            <a:tailEnd/>
          </a:ln>
        </p:spPr>
        <p:txBody>
          <a:bodyPr wrap="none">
            <a:spAutoFit/>
          </a:bodyPr>
          <a:lstStyle/>
          <a:p>
            <a:pPr eaLnBrk="1" hangingPunct="1"/>
            <a:r>
              <a:rPr lang="ja-JP" altLang="en-US" sz="1400">
                <a:latin typeface="Times New Roman" pitchFamily="18" charset="0"/>
              </a:rPr>
              <a:t>（血中）</a:t>
            </a:r>
          </a:p>
        </p:txBody>
      </p:sp>
      <p:graphicFrame>
        <p:nvGraphicFramePr>
          <p:cNvPr id="3074" name="Object 8"/>
          <p:cNvGraphicFramePr>
            <a:graphicFrameLocks noChangeAspect="1"/>
          </p:cNvGraphicFramePr>
          <p:nvPr/>
        </p:nvGraphicFramePr>
        <p:xfrm>
          <a:off x="8420100" y="685801"/>
          <a:ext cx="2667000" cy="1946275"/>
        </p:xfrm>
        <a:graphic>
          <a:graphicData uri="http://schemas.openxmlformats.org/presentationml/2006/ole">
            <mc:AlternateContent xmlns:mc="http://schemas.openxmlformats.org/markup-compatibility/2006">
              <mc:Choice xmlns:v="urn:schemas-microsoft-com:vml" Requires="v">
                <p:oleObj name="Image" r:id="rId5" imgW="2572109" imgH="1876190" progId="">
                  <p:embed/>
                </p:oleObj>
              </mc:Choice>
              <mc:Fallback>
                <p:oleObj name="Image" r:id="rId5" imgW="2572109" imgH="1876190" progId="">
                  <p:embed/>
                  <p:pic>
                    <p:nvPicPr>
                      <p:cNvPr id="3074"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0100" y="685801"/>
                        <a:ext cx="2667000" cy="194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83" name="Picture 9"/>
          <p:cNvPicPr>
            <a:picLocks noChangeAspect="1" noChangeArrowheads="1"/>
          </p:cNvPicPr>
          <p:nvPr/>
        </p:nvPicPr>
        <p:blipFill>
          <a:blip r:embed="rId7" cstate="print"/>
          <a:srcRect/>
          <a:stretch>
            <a:fillRect/>
          </a:stretch>
        </p:blipFill>
        <p:spPr bwMode="auto">
          <a:xfrm>
            <a:off x="1562100" y="2971801"/>
            <a:ext cx="4800600" cy="2513013"/>
          </a:xfrm>
          <a:prstGeom prst="rect">
            <a:avLst/>
          </a:prstGeom>
          <a:noFill/>
          <a:ln w="9525">
            <a:noFill/>
            <a:miter lim="800000"/>
            <a:headEnd/>
            <a:tailEnd/>
          </a:ln>
        </p:spPr>
      </p:pic>
      <p:pic>
        <p:nvPicPr>
          <p:cNvPr id="3084" name="Picture 10"/>
          <p:cNvPicPr>
            <a:picLocks noChangeAspect="1" noChangeArrowheads="1"/>
          </p:cNvPicPr>
          <p:nvPr/>
        </p:nvPicPr>
        <p:blipFill>
          <a:blip r:embed="rId8" cstate="print"/>
          <a:srcRect/>
          <a:stretch>
            <a:fillRect/>
          </a:stretch>
        </p:blipFill>
        <p:spPr bwMode="auto">
          <a:xfrm>
            <a:off x="952500" y="1014413"/>
            <a:ext cx="2971800" cy="1935162"/>
          </a:xfrm>
          <a:prstGeom prst="rect">
            <a:avLst/>
          </a:prstGeom>
          <a:noFill/>
          <a:ln w="9525">
            <a:noFill/>
            <a:miter lim="800000"/>
            <a:headEnd/>
            <a:tailEnd/>
          </a:ln>
        </p:spPr>
      </p:pic>
      <p:sp>
        <p:nvSpPr>
          <p:cNvPr id="3085" name="Rectangle 11"/>
          <p:cNvSpPr>
            <a:spLocks noChangeArrowheads="1"/>
          </p:cNvSpPr>
          <p:nvPr/>
        </p:nvSpPr>
        <p:spPr bwMode="auto">
          <a:xfrm>
            <a:off x="1181100" y="152401"/>
            <a:ext cx="9753600" cy="523875"/>
          </a:xfrm>
          <a:prstGeom prst="rect">
            <a:avLst/>
          </a:prstGeom>
          <a:noFill/>
          <a:ln w="9525">
            <a:noFill/>
            <a:miter lim="800000"/>
            <a:headEnd/>
            <a:tailEnd/>
          </a:ln>
        </p:spPr>
        <p:txBody>
          <a:bodyPr>
            <a:spAutoFit/>
          </a:bodyPr>
          <a:lstStyle/>
          <a:p>
            <a:pPr eaLnBrk="1" hangingPunct="1">
              <a:spcBef>
                <a:spcPct val="50000"/>
              </a:spcBef>
            </a:pPr>
            <a:r>
              <a:rPr lang="ja-JP" altLang="en-US" sz="2800">
                <a:latin typeface="Times New Roman" pitchFamily="18" charset="0"/>
                <a:sym typeface="Wingdings" pitchFamily="2" charset="2"/>
              </a:rPr>
              <a:t>　様々な概日リズム（睡眠・覚醒、 体温、ホルモン）の相互関係</a:t>
            </a:r>
          </a:p>
        </p:txBody>
      </p:sp>
      <p:graphicFrame>
        <p:nvGraphicFramePr>
          <p:cNvPr id="3075" name="Object 12"/>
          <p:cNvGraphicFramePr>
            <a:graphicFrameLocks noChangeAspect="1"/>
          </p:cNvGraphicFramePr>
          <p:nvPr/>
        </p:nvGraphicFramePr>
        <p:xfrm>
          <a:off x="3314700" y="1066800"/>
          <a:ext cx="2362200" cy="1804988"/>
        </p:xfrm>
        <a:graphic>
          <a:graphicData uri="http://schemas.openxmlformats.org/presentationml/2006/ole">
            <mc:AlternateContent xmlns:mc="http://schemas.openxmlformats.org/markup-compatibility/2006">
              <mc:Choice xmlns:v="urn:schemas-microsoft-com:vml" Requires="v">
                <p:oleObj name="Image" r:id="rId9" imgW="2343477" imgH="1790476" progId="">
                  <p:embed/>
                </p:oleObj>
              </mc:Choice>
              <mc:Fallback>
                <p:oleObj name="Image" r:id="rId9" imgW="2343477" imgH="1790476" progId="">
                  <p:embed/>
                  <p:pic>
                    <p:nvPicPr>
                      <p:cNvPr id="3075"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14700" y="1066800"/>
                        <a:ext cx="2362200" cy="180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6" name="Object 13"/>
          <p:cNvGraphicFramePr>
            <a:graphicFrameLocks noChangeAspect="1"/>
          </p:cNvGraphicFramePr>
          <p:nvPr/>
        </p:nvGraphicFramePr>
        <p:xfrm>
          <a:off x="2933701" y="1066800"/>
          <a:ext cx="885825" cy="742950"/>
        </p:xfrm>
        <a:graphic>
          <a:graphicData uri="http://schemas.openxmlformats.org/presentationml/2006/ole">
            <mc:AlternateContent xmlns:mc="http://schemas.openxmlformats.org/markup-compatibility/2006">
              <mc:Choice xmlns:v="urn:schemas-microsoft-com:vml" Requires="v">
                <p:oleObj name="Image" r:id="rId11" imgW="885949" imgH="743054" progId="">
                  <p:embed/>
                </p:oleObj>
              </mc:Choice>
              <mc:Fallback>
                <p:oleObj name="Image" r:id="rId11" imgW="885949" imgH="743054" progId="">
                  <p:embed/>
                  <p:pic>
                    <p:nvPicPr>
                      <p:cNvPr id="3076" name="Object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33701" y="1066800"/>
                        <a:ext cx="885825"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86" name="Rectangle 14"/>
          <p:cNvSpPr>
            <a:spLocks noChangeArrowheads="1"/>
          </p:cNvSpPr>
          <p:nvPr/>
        </p:nvSpPr>
        <p:spPr bwMode="auto">
          <a:xfrm>
            <a:off x="1233488" y="5715001"/>
            <a:ext cx="5410200" cy="830263"/>
          </a:xfrm>
          <a:prstGeom prst="rect">
            <a:avLst/>
          </a:prstGeom>
          <a:noFill/>
          <a:ln w="9525">
            <a:noFill/>
            <a:miter lim="800000"/>
            <a:headEnd/>
            <a:tailEnd/>
          </a:ln>
        </p:spPr>
        <p:txBody>
          <a:bodyPr wrap="none">
            <a:spAutoFit/>
          </a:bodyPr>
          <a:lstStyle/>
          <a:p>
            <a:pPr eaLnBrk="1" hangingPunct="1"/>
            <a:r>
              <a:rPr lang="ja-JP" altLang="en-US" sz="2400">
                <a:latin typeface="Times New Roman" pitchFamily="18" charset="0"/>
                <a:sym typeface="Wingdings" pitchFamily="2" charset="2"/>
              </a:rPr>
              <a:t>朝の光で周期</a:t>
            </a:r>
            <a:r>
              <a:rPr lang="en-US" altLang="ja-JP" sz="2400">
                <a:latin typeface="Times New Roman" pitchFamily="18" charset="0"/>
                <a:sym typeface="Wingdings" pitchFamily="2" charset="2"/>
              </a:rPr>
              <a:t>24</a:t>
            </a:r>
            <a:r>
              <a:rPr lang="ja-JP" altLang="en-US" sz="2400">
                <a:latin typeface="Times New Roman" pitchFamily="18" charset="0"/>
                <a:sym typeface="Wingdings" pitchFamily="2" charset="2"/>
              </a:rPr>
              <a:t>時間</a:t>
            </a:r>
            <a:r>
              <a:rPr lang="en-US" altLang="ja-JP" sz="2400">
                <a:latin typeface="Times New Roman" pitchFamily="18" charset="0"/>
                <a:sym typeface="Wingdings" pitchFamily="2" charset="2"/>
              </a:rPr>
              <a:t>10</a:t>
            </a:r>
            <a:r>
              <a:rPr lang="ja-JP" altLang="en-US" sz="2400">
                <a:latin typeface="Times New Roman" pitchFamily="18" charset="0"/>
                <a:sym typeface="Wingdings" pitchFamily="2" charset="2"/>
              </a:rPr>
              <a:t>分の生体時計は</a:t>
            </a:r>
          </a:p>
          <a:p>
            <a:pPr eaLnBrk="1" hangingPunct="1"/>
            <a:r>
              <a:rPr lang="ja-JP" altLang="en-US" sz="2400">
                <a:latin typeface="Times New Roman" pitchFamily="18" charset="0"/>
                <a:sym typeface="Wingdings" pitchFamily="2" charset="2"/>
              </a:rPr>
              <a:t>　　　毎日周期２４時間にリセット</a:t>
            </a:r>
          </a:p>
        </p:txBody>
      </p:sp>
      <p:sp>
        <p:nvSpPr>
          <p:cNvPr id="3087" name="Rectangle 15"/>
          <p:cNvSpPr>
            <a:spLocks noChangeArrowheads="1"/>
          </p:cNvSpPr>
          <p:nvPr/>
        </p:nvSpPr>
        <p:spPr bwMode="auto">
          <a:xfrm>
            <a:off x="9563101" y="3457575"/>
            <a:ext cx="1509713" cy="338138"/>
          </a:xfrm>
          <a:prstGeom prst="rect">
            <a:avLst/>
          </a:prstGeom>
          <a:noFill/>
          <a:ln w="9525">
            <a:noFill/>
            <a:miter lim="800000"/>
            <a:headEnd/>
            <a:tailEnd/>
          </a:ln>
        </p:spPr>
        <p:txBody>
          <a:bodyPr>
            <a:spAutoFit/>
          </a:bodyPr>
          <a:lstStyle/>
          <a:p>
            <a:pPr eaLnBrk="1" hangingPunct="1"/>
            <a:r>
              <a:rPr lang="en-US" altLang="ja-JP" sz="1600">
                <a:latin typeface="Times New Roman" pitchFamily="18" charset="0"/>
              </a:rPr>
              <a:t>←</a:t>
            </a:r>
            <a:r>
              <a:rPr lang="ja-JP" altLang="en-US" sz="1600">
                <a:latin typeface="Times New Roman" pitchFamily="18" charset="0"/>
              </a:rPr>
              <a:t>２４ｈ平均値</a:t>
            </a:r>
          </a:p>
        </p:txBody>
      </p:sp>
      <p:sp>
        <p:nvSpPr>
          <p:cNvPr id="3088" name="Rectangle 16"/>
          <p:cNvSpPr>
            <a:spLocks noChangeArrowheads="1"/>
          </p:cNvSpPr>
          <p:nvPr/>
        </p:nvSpPr>
        <p:spPr bwMode="auto">
          <a:xfrm>
            <a:off x="9639300" y="4724400"/>
            <a:ext cx="1409700" cy="338138"/>
          </a:xfrm>
          <a:prstGeom prst="rect">
            <a:avLst/>
          </a:prstGeom>
          <a:noFill/>
          <a:ln w="9525">
            <a:noFill/>
            <a:miter lim="800000"/>
            <a:headEnd/>
            <a:tailEnd/>
          </a:ln>
        </p:spPr>
        <p:txBody>
          <a:bodyPr>
            <a:spAutoFit/>
          </a:bodyPr>
          <a:lstStyle/>
          <a:p>
            <a:pPr eaLnBrk="1" hangingPunct="1"/>
            <a:r>
              <a:rPr lang="en-US" altLang="ja-JP" sz="1600">
                <a:latin typeface="Times New Roman" pitchFamily="18" charset="0"/>
              </a:rPr>
              <a:t>←</a:t>
            </a:r>
            <a:r>
              <a:rPr lang="ja-JP" altLang="en-US" sz="1600">
                <a:latin typeface="Times New Roman" pitchFamily="18" charset="0"/>
              </a:rPr>
              <a:t>２４ｈ平均値</a:t>
            </a:r>
          </a:p>
        </p:txBody>
      </p:sp>
      <p:sp>
        <p:nvSpPr>
          <p:cNvPr id="563217" name="Rectangle 17"/>
          <p:cNvSpPr>
            <a:spLocks noChangeArrowheads="1"/>
          </p:cNvSpPr>
          <p:nvPr/>
        </p:nvSpPr>
        <p:spPr bwMode="auto">
          <a:xfrm>
            <a:off x="1660525" y="2605088"/>
            <a:ext cx="8883650" cy="1446212"/>
          </a:xfrm>
          <a:prstGeom prst="rect">
            <a:avLst/>
          </a:prstGeom>
          <a:solidFill>
            <a:schemeClr val="bg1"/>
          </a:solidFill>
          <a:ln w="9525">
            <a:noFill/>
            <a:miter lim="800000"/>
            <a:headEnd/>
            <a:tailEnd/>
          </a:ln>
        </p:spPr>
        <p:txBody>
          <a:bodyPr wrap="none">
            <a:spAutoFit/>
          </a:bodyPr>
          <a:lstStyle/>
          <a:p>
            <a:pPr algn="ctr" eaLnBrk="1" hangingPunct="1"/>
            <a:r>
              <a:rPr lang="ja-JP" altLang="en-US" sz="4400"/>
              <a:t>さまざまなリズムを調節しているのが</a:t>
            </a:r>
          </a:p>
          <a:p>
            <a:pPr algn="ctr" eaLnBrk="1" hangingPunct="1"/>
            <a:r>
              <a:rPr lang="ja-JP" altLang="en-US" sz="4400"/>
              <a:t>　</a:t>
            </a:r>
            <a:r>
              <a:rPr lang="ja-JP" altLang="en-US" sz="4400">
                <a:solidFill>
                  <a:schemeClr val="accent2"/>
                </a:solidFill>
              </a:rPr>
              <a:t>生体時計</a:t>
            </a:r>
            <a:r>
              <a:rPr lang="ja-JP" altLang="en-US" sz="4400"/>
              <a:t>　です。</a:t>
            </a:r>
          </a:p>
        </p:txBody>
      </p:sp>
    </p:spTree>
    <p:extLst>
      <p:ext uri="{BB962C8B-B14F-4D97-AF65-F5344CB8AC3E}">
        <p14:creationId xmlns:p14="http://schemas.microsoft.com/office/powerpoint/2010/main" val="23454224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2" name="Object 1024"/>
          <p:cNvGraphicFramePr>
            <a:graphicFrameLocks noChangeAspect="1"/>
          </p:cNvGraphicFramePr>
          <p:nvPr/>
        </p:nvGraphicFramePr>
        <p:xfrm>
          <a:off x="-1120140" y="1"/>
          <a:ext cx="8686800" cy="6480175"/>
        </p:xfrm>
        <a:graphic>
          <a:graphicData uri="http://schemas.openxmlformats.org/presentationml/2006/ole">
            <mc:AlternateContent xmlns:mc="http://schemas.openxmlformats.org/markup-compatibility/2006">
              <mc:Choice xmlns:v="urn:schemas-microsoft-com:vml" Requires="v">
                <p:oleObj name="ｽﾗｲﾄﾞ" r:id="rId3" imgW="4533840" imgH="3390840" progId="PowerPoint.Slide.8">
                  <p:embed/>
                </p:oleObj>
              </mc:Choice>
              <mc:Fallback>
                <p:oleObj name="ｽﾗｲﾄﾞ" r:id="rId3" imgW="4533840" imgH="3390840" progId="PowerPoint.Slide.8">
                  <p:embed/>
                  <p:pic>
                    <p:nvPicPr>
                      <p:cNvPr id="46082" name="Object 1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0140" y="1"/>
                        <a:ext cx="8686800" cy="648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6083" name="Rectangle 3"/>
          <p:cNvSpPr>
            <a:spLocks noChangeArrowheads="1"/>
          </p:cNvSpPr>
          <p:nvPr/>
        </p:nvSpPr>
        <p:spPr bwMode="auto">
          <a:xfrm>
            <a:off x="1052061" y="6457949"/>
            <a:ext cx="3151187" cy="400050"/>
          </a:xfrm>
          <a:prstGeom prst="rect">
            <a:avLst/>
          </a:prstGeom>
          <a:noFill/>
          <a:ln w="9525">
            <a:noFill/>
            <a:miter lim="800000"/>
            <a:headEnd/>
            <a:tailEnd/>
          </a:ln>
        </p:spPr>
        <p:txBody>
          <a:bodyPr wrap="none">
            <a:spAutoFit/>
          </a:bodyPr>
          <a:lstStyle/>
          <a:p>
            <a:pPr defTabSz="912813"/>
            <a:r>
              <a:rPr lang="en-US" altLang="ja-JP" sz="2000" dirty="0">
                <a:latin typeface="Times New Roman" pitchFamily="18" charset="0"/>
              </a:rPr>
              <a:t>NEWSWEEK</a:t>
            </a:r>
            <a:r>
              <a:rPr lang="ja-JP" altLang="en-US" sz="2000" dirty="0">
                <a:latin typeface="Times New Roman" pitchFamily="18" charset="0"/>
              </a:rPr>
              <a:t>　</a:t>
            </a:r>
            <a:r>
              <a:rPr lang="en-US" altLang="ja-JP" sz="2000" dirty="0">
                <a:latin typeface="Times New Roman" pitchFamily="18" charset="0"/>
              </a:rPr>
              <a:t>1998</a:t>
            </a:r>
            <a:r>
              <a:rPr lang="ja-JP" altLang="en-US" sz="2000" dirty="0">
                <a:latin typeface="Times New Roman" pitchFamily="18" charset="0"/>
              </a:rPr>
              <a:t>．</a:t>
            </a:r>
            <a:r>
              <a:rPr lang="en-US" altLang="ja-JP" sz="2000" dirty="0">
                <a:latin typeface="Times New Roman" pitchFamily="18" charset="0"/>
              </a:rPr>
              <a:t>9</a:t>
            </a:r>
            <a:r>
              <a:rPr lang="ja-JP" altLang="en-US" sz="2000" dirty="0">
                <a:latin typeface="Times New Roman" pitchFamily="18" charset="0"/>
              </a:rPr>
              <a:t>．</a:t>
            </a:r>
            <a:r>
              <a:rPr lang="en-US" altLang="ja-JP" sz="2000" dirty="0">
                <a:latin typeface="Times New Roman" pitchFamily="18" charset="0"/>
              </a:rPr>
              <a:t>30</a:t>
            </a:r>
          </a:p>
        </p:txBody>
      </p:sp>
      <p:sp>
        <p:nvSpPr>
          <p:cNvPr id="46084" name="Rectangle 4"/>
          <p:cNvSpPr>
            <a:spLocks noChangeArrowheads="1"/>
          </p:cNvSpPr>
          <p:nvPr/>
        </p:nvSpPr>
        <p:spPr bwMode="auto">
          <a:xfrm>
            <a:off x="5106172" y="791937"/>
            <a:ext cx="1296441" cy="307777"/>
          </a:xfrm>
          <a:prstGeom prst="rect">
            <a:avLst/>
          </a:prstGeom>
          <a:solidFill>
            <a:srgbClr val="C0C0C0"/>
          </a:solidFill>
          <a:ln w="9525" algn="ctr">
            <a:noFill/>
            <a:miter lim="800000"/>
            <a:headEnd/>
            <a:tailEnd/>
          </a:ln>
        </p:spPr>
        <p:txBody>
          <a:bodyPr wrap="square">
            <a:spAutoFit/>
          </a:bodyPr>
          <a:lstStyle/>
          <a:p>
            <a:pPr algn="ctr" defTabSz="912813"/>
            <a:r>
              <a:rPr lang="en-US" altLang="ja-JP" sz="1400" dirty="0"/>
              <a:t>24</a:t>
            </a:r>
            <a:r>
              <a:rPr lang="ja-JP" altLang="en-US" sz="1400" dirty="0"/>
              <a:t>時間</a:t>
            </a:r>
            <a:r>
              <a:rPr lang="en-US" altLang="ja-JP" sz="1400" dirty="0"/>
              <a:t>10</a:t>
            </a:r>
            <a:r>
              <a:rPr lang="ja-JP" altLang="en-US" sz="1400" dirty="0"/>
              <a:t>分</a:t>
            </a:r>
          </a:p>
        </p:txBody>
      </p:sp>
      <p:sp>
        <p:nvSpPr>
          <p:cNvPr id="4" name="テキスト ボックス 3">
            <a:extLst>
              <a:ext uri="{FF2B5EF4-FFF2-40B4-BE49-F238E27FC236}">
                <a16:creationId xmlns:a16="http://schemas.microsoft.com/office/drawing/2014/main" id="{B8491A37-EA79-560F-A580-BF80E98836F6}"/>
              </a:ext>
            </a:extLst>
          </p:cNvPr>
          <p:cNvSpPr txBox="1"/>
          <p:nvPr/>
        </p:nvSpPr>
        <p:spPr>
          <a:xfrm>
            <a:off x="6402613" y="1891650"/>
            <a:ext cx="5548595" cy="3908762"/>
          </a:xfrm>
          <a:prstGeom prst="rect">
            <a:avLst/>
          </a:prstGeom>
          <a:noFill/>
        </p:spPr>
        <p:txBody>
          <a:bodyPr wrap="square">
            <a:spAutoFit/>
          </a:bodyPr>
          <a:lstStyle/>
          <a:p>
            <a:r>
              <a:rPr kumimoji="1" lang="ja-JP" altLang="en-US" sz="3200" b="1" dirty="0"/>
              <a:t>生体時計の性質</a:t>
            </a:r>
            <a:endParaRPr kumimoji="1" lang="en-US" altLang="ja-JP" sz="3200" b="1" dirty="0"/>
          </a:p>
          <a:p>
            <a:endParaRPr lang="en-US" altLang="ja-JP" sz="2400" dirty="0"/>
          </a:p>
          <a:p>
            <a:r>
              <a:rPr kumimoji="1" lang="ja-JP" altLang="en-US" sz="2400" b="1" dirty="0">
                <a:solidFill>
                  <a:srgbClr val="FF0000"/>
                </a:solidFill>
              </a:rPr>
              <a:t>・周期が</a:t>
            </a:r>
            <a:r>
              <a:rPr kumimoji="1" lang="en-US" altLang="ja-JP" sz="2400" b="1" dirty="0">
                <a:solidFill>
                  <a:srgbClr val="FF0000"/>
                </a:solidFill>
              </a:rPr>
              <a:t>24</a:t>
            </a:r>
            <a:r>
              <a:rPr kumimoji="1" lang="ja-JP" altLang="en-US" sz="2400" b="1" dirty="0">
                <a:solidFill>
                  <a:srgbClr val="FF0000"/>
                </a:solidFill>
              </a:rPr>
              <a:t>時間よりもやや長い。</a:t>
            </a:r>
            <a:endParaRPr kumimoji="1" lang="en-US" altLang="ja-JP" sz="2400" b="1" dirty="0">
              <a:solidFill>
                <a:srgbClr val="FF0000"/>
              </a:solidFill>
            </a:endParaRPr>
          </a:p>
          <a:p>
            <a:endParaRPr kumimoji="1" lang="en-US" altLang="ja-JP" sz="800" b="1" dirty="0">
              <a:solidFill>
                <a:srgbClr val="FF0000"/>
              </a:solidFill>
            </a:endParaRPr>
          </a:p>
          <a:p>
            <a:r>
              <a:rPr lang="ja-JP" altLang="en-US" sz="2400" b="1" dirty="0">
                <a:solidFill>
                  <a:srgbClr val="FF0000"/>
                </a:solidFill>
              </a:rPr>
              <a:t>・朝の光（最低体温後の光）で周期が</a:t>
            </a:r>
            <a:endParaRPr lang="en-US" altLang="ja-JP" sz="2400" b="1" dirty="0">
              <a:solidFill>
                <a:srgbClr val="FF0000"/>
              </a:solidFill>
            </a:endParaRPr>
          </a:p>
          <a:p>
            <a:r>
              <a:rPr lang="ja-JP" altLang="en-US" sz="2400" b="1" dirty="0">
                <a:solidFill>
                  <a:srgbClr val="FF0000"/>
                </a:solidFill>
              </a:rPr>
              <a:t>　短くなって、地球の時刻と合う。</a:t>
            </a:r>
            <a:endParaRPr lang="en-US" altLang="ja-JP" sz="2400" b="1" dirty="0">
              <a:solidFill>
                <a:srgbClr val="FF0000"/>
              </a:solidFill>
            </a:endParaRPr>
          </a:p>
          <a:p>
            <a:endParaRPr lang="en-US" altLang="ja-JP" sz="800" b="1" dirty="0">
              <a:solidFill>
                <a:srgbClr val="FF0000"/>
              </a:solidFill>
            </a:endParaRPr>
          </a:p>
          <a:p>
            <a:r>
              <a:rPr kumimoji="1" lang="ja-JP" altLang="en-US" sz="2400" b="1" dirty="0">
                <a:solidFill>
                  <a:srgbClr val="FF0000"/>
                </a:solidFill>
              </a:rPr>
              <a:t>・夜の光</a:t>
            </a:r>
            <a:r>
              <a:rPr lang="ja-JP" altLang="en-US" sz="2400" b="1" dirty="0">
                <a:solidFill>
                  <a:srgbClr val="FF0000"/>
                </a:solidFill>
              </a:rPr>
              <a:t>（最低体温前の光）には生体</a:t>
            </a:r>
            <a:endParaRPr lang="en-US" altLang="ja-JP" sz="2400" b="1" dirty="0">
              <a:solidFill>
                <a:srgbClr val="FF0000"/>
              </a:solidFill>
            </a:endParaRPr>
          </a:p>
          <a:p>
            <a:r>
              <a:rPr lang="ja-JP" altLang="en-US" sz="2400" b="1" dirty="0">
                <a:solidFill>
                  <a:srgbClr val="FF0000"/>
                </a:solidFill>
              </a:rPr>
              <a:t>　時計の周期を伸ばす働きがある。</a:t>
            </a:r>
            <a:endParaRPr lang="en-US" altLang="ja-JP" sz="2400" b="1" dirty="0">
              <a:solidFill>
                <a:srgbClr val="FF0000"/>
              </a:solidFill>
            </a:endParaRPr>
          </a:p>
          <a:p>
            <a:endParaRPr lang="en-US" altLang="ja-JP" sz="800" b="1" dirty="0">
              <a:solidFill>
                <a:srgbClr val="FF0000"/>
              </a:solidFill>
            </a:endParaRPr>
          </a:p>
          <a:p>
            <a:r>
              <a:rPr kumimoji="1" lang="ja-JP" altLang="en-US" sz="2400" b="1" dirty="0">
                <a:solidFill>
                  <a:srgbClr val="FF0000"/>
                </a:solidFill>
              </a:rPr>
              <a:t>・だから地球で暮らすには、朝日を浴</a:t>
            </a:r>
            <a:endParaRPr kumimoji="1" lang="en-US" altLang="ja-JP" sz="2400" b="1" dirty="0">
              <a:solidFill>
                <a:srgbClr val="FF0000"/>
              </a:solidFill>
            </a:endParaRPr>
          </a:p>
          <a:p>
            <a:r>
              <a:rPr lang="ja-JP" altLang="en-US" sz="2400" b="1" dirty="0">
                <a:solidFill>
                  <a:srgbClr val="FF0000"/>
                </a:solidFill>
              </a:rPr>
              <a:t>　</a:t>
            </a:r>
            <a:r>
              <a:rPr kumimoji="1" lang="ja-JP" altLang="en-US" sz="2400" b="1" dirty="0">
                <a:solidFill>
                  <a:srgbClr val="FF0000"/>
                </a:solidFill>
              </a:rPr>
              <a:t>びて、夜は暗くしておくことが大切</a:t>
            </a:r>
            <a:r>
              <a:rPr kumimoji="1" lang="ja-JP" altLang="en-US" sz="2400" dirty="0"/>
              <a:t>。</a:t>
            </a:r>
          </a:p>
        </p:txBody>
      </p:sp>
    </p:spTree>
    <p:extLst>
      <p:ext uri="{BB962C8B-B14F-4D97-AF65-F5344CB8AC3E}">
        <p14:creationId xmlns:p14="http://schemas.microsoft.com/office/powerpoint/2010/main" val="24959825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43026" y="333375"/>
            <a:ext cx="9466263" cy="1568450"/>
          </a:xfrm>
          <a:prstGeom prst="rect">
            <a:avLst/>
          </a:prstGeom>
          <a:noFill/>
          <a:ln w="9525">
            <a:noFill/>
            <a:miter lim="800000"/>
            <a:headEnd/>
            <a:tailEnd/>
          </a:ln>
        </p:spPr>
        <p:txBody>
          <a:bodyPr wrap="none">
            <a:spAutoFit/>
          </a:bodyPr>
          <a:lstStyle/>
          <a:p>
            <a:pPr eaLnBrk="1" hangingPunct="1"/>
            <a:r>
              <a:rPr lang="ja-JP" altLang="en-US" sz="4800">
                <a:latin typeface="ＭＳ 明朝" pitchFamily="17" charset="-128"/>
                <a:ea typeface="ＭＳ 明朝" pitchFamily="17" charset="-128"/>
              </a:rPr>
              <a:t> 　ヒトは</a:t>
            </a:r>
            <a:r>
              <a:rPr lang="en-US" altLang="ja-JP" sz="4800">
                <a:latin typeface="ＭＳ 明朝" pitchFamily="17" charset="-128"/>
                <a:ea typeface="ＭＳ 明朝" pitchFamily="17" charset="-128"/>
              </a:rPr>
              <a:t>24</a:t>
            </a:r>
            <a:r>
              <a:rPr lang="ja-JP" altLang="en-US" sz="4800">
                <a:latin typeface="ＭＳ 明朝" pitchFamily="17" charset="-128"/>
                <a:ea typeface="ＭＳ 明朝" pitchFamily="17" charset="-128"/>
              </a:rPr>
              <a:t>時間いつも同じに</a:t>
            </a:r>
            <a:endParaRPr lang="en-US" altLang="ja-JP" sz="4800">
              <a:latin typeface="ＭＳ 明朝" pitchFamily="17" charset="-128"/>
              <a:ea typeface="ＭＳ 明朝" pitchFamily="17" charset="-128"/>
            </a:endParaRPr>
          </a:p>
          <a:p>
            <a:pPr eaLnBrk="1" hangingPunct="1"/>
            <a:r>
              <a:rPr lang="ja-JP" altLang="en-US" sz="4800">
                <a:latin typeface="ＭＳ 明朝" pitchFamily="17" charset="-128"/>
                <a:ea typeface="ＭＳ 明朝" pitchFamily="17" charset="-128"/>
              </a:rPr>
              <a:t>　動いているロボットではない。</a:t>
            </a:r>
            <a:endParaRPr lang="ja-JP" altLang="en-US">
              <a:latin typeface="ＭＳ 明朝" pitchFamily="17" charset="-128"/>
              <a:ea typeface="ＭＳ 明朝" pitchFamily="17" charset="-128"/>
            </a:endParaRPr>
          </a:p>
        </p:txBody>
      </p:sp>
      <p:graphicFrame>
        <p:nvGraphicFramePr>
          <p:cNvPr id="542745" name="Group 25"/>
          <p:cNvGraphicFramePr>
            <a:graphicFrameLocks noGrp="1"/>
          </p:cNvGraphicFramePr>
          <p:nvPr>
            <p:extLst>
              <p:ext uri="{D42A27DB-BD31-4B8C-83A1-F6EECF244321}">
                <p14:modId xmlns:p14="http://schemas.microsoft.com/office/powerpoint/2010/main" val="903617003"/>
              </p:ext>
            </p:extLst>
          </p:nvPr>
        </p:nvGraphicFramePr>
        <p:xfrm>
          <a:off x="2595911" y="2826813"/>
          <a:ext cx="7245352" cy="2212992"/>
        </p:xfrm>
        <a:graphic>
          <a:graphicData uri="http://schemas.openxmlformats.org/drawingml/2006/table">
            <a:tbl>
              <a:tblPr/>
              <a:tblGrid>
                <a:gridCol w="1125537">
                  <a:extLst>
                    <a:ext uri="{9D8B030D-6E8A-4147-A177-3AD203B41FA5}">
                      <a16:colId xmlns:a16="http://schemas.microsoft.com/office/drawing/2014/main" val="20000"/>
                    </a:ext>
                  </a:extLst>
                </a:gridCol>
                <a:gridCol w="3097214">
                  <a:extLst>
                    <a:ext uri="{9D8B030D-6E8A-4147-A177-3AD203B41FA5}">
                      <a16:colId xmlns:a16="http://schemas.microsoft.com/office/drawing/2014/main" val="20001"/>
                    </a:ext>
                  </a:extLst>
                </a:gridCol>
                <a:gridCol w="3022601">
                  <a:extLst>
                    <a:ext uri="{9D8B030D-6E8A-4147-A177-3AD203B41FA5}">
                      <a16:colId xmlns:a16="http://schemas.microsoft.com/office/drawing/2014/main" val="20002"/>
                    </a:ext>
                  </a:extLst>
                </a:gridCol>
              </a:tblGrid>
              <a:tr h="56991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800" b="0" i="0" u="none" strike="noStrike" cap="none" normalizeH="0" baseline="0" dirty="0">
                        <a:ln>
                          <a:noFill/>
                        </a:ln>
                        <a:solidFill>
                          <a:schemeClr val="tx1"/>
                        </a:solidFill>
                        <a:effectLst/>
                        <a:latin typeface="Arial" charset="0"/>
                        <a:ea typeface="ＭＳ Ｐゴシック" pitchFamily="50" charset="-128"/>
                      </a:endParaRP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昼間働く</a:t>
                      </a:r>
                      <a:r>
                        <a:rPr kumimoji="1" lang="ja-JP" altLang="en-US" sz="2800" b="0" i="0" u="none" strike="noStrike" cap="none" normalizeH="0" baseline="0" dirty="0">
                          <a:ln>
                            <a:noFill/>
                          </a:ln>
                          <a:solidFill>
                            <a:srgbClr val="FF0000"/>
                          </a:solidFill>
                          <a:effectLst/>
                          <a:latin typeface="Arial" charset="0"/>
                          <a:ea typeface="ＭＳ Ｐゴシック" pitchFamily="50" charset="-128"/>
                        </a:rPr>
                        <a:t>交感神経</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a:ln>
                            <a:noFill/>
                          </a:ln>
                          <a:solidFill>
                            <a:schemeClr val="tx1"/>
                          </a:solidFill>
                          <a:effectLst/>
                          <a:latin typeface="Arial" charset="0"/>
                          <a:ea typeface="ＭＳ Ｐゴシック" pitchFamily="50" charset="-128"/>
                        </a:rPr>
                        <a:t>夜働く</a:t>
                      </a:r>
                      <a:r>
                        <a:rPr kumimoji="1" lang="ja-JP" altLang="en-US" sz="2800" b="0" i="0" u="none" strike="noStrike" cap="none" normalizeH="0" baseline="0">
                          <a:ln>
                            <a:noFill/>
                          </a:ln>
                          <a:solidFill>
                            <a:srgbClr val="FF0000"/>
                          </a:solidFill>
                          <a:effectLst/>
                          <a:latin typeface="Arial" charset="0"/>
                          <a:ea typeface="ＭＳ Ｐゴシック" pitchFamily="50" charset="-128"/>
                        </a:rPr>
                        <a:t>副交感神経</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64307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a:ln>
                            <a:noFill/>
                          </a:ln>
                          <a:solidFill>
                            <a:schemeClr val="tx1"/>
                          </a:solidFill>
                          <a:effectLst/>
                          <a:latin typeface="Arial" charset="0"/>
                          <a:ea typeface="ＭＳ Ｐゴシック" pitchFamily="50" charset="-128"/>
                        </a:rPr>
                        <a:t>心臓</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a:ln>
                            <a:noFill/>
                          </a:ln>
                          <a:solidFill>
                            <a:schemeClr val="tx1"/>
                          </a:solidFill>
                          <a:effectLst/>
                          <a:latin typeface="Arial" charset="0"/>
                          <a:ea typeface="ＭＳ Ｐゴシック" pitchFamily="50" charset="-128"/>
                        </a:rPr>
                        <a:t>血液</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a:ln>
                            <a:noFill/>
                          </a:ln>
                          <a:solidFill>
                            <a:schemeClr val="tx1"/>
                          </a:solidFill>
                          <a:effectLst/>
                          <a:latin typeface="Arial" charset="0"/>
                          <a:ea typeface="ＭＳ Ｐゴシック" pitchFamily="50" charset="-128"/>
                        </a:rPr>
                        <a:t>黒目</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どきどき</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脳や筋肉</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拡大</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ゆっくり</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腎臓や消化器</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縮小</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5" name="正方形/長方形 4"/>
          <p:cNvSpPr>
            <a:spLocks noChangeArrowheads="1"/>
          </p:cNvSpPr>
          <p:nvPr/>
        </p:nvSpPr>
        <p:spPr bwMode="auto">
          <a:xfrm>
            <a:off x="129769" y="5039805"/>
            <a:ext cx="10287000" cy="523220"/>
          </a:xfrm>
          <a:prstGeom prst="rect">
            <a:avLst/>
          </a:prstGeom>
          <a:noFill/>
          <a:ln w="9525">
            <a:noFill/>
            <a:miter lim="800000"/>
            <a:headEnd/>
            <a:tailEnd/>
          </a:ln>
        </p:spPr>
        <p:txBody>
          <a:bodyPr>
            <a:spAutoFit/>
          </a:bodyPr>
          <a:lstStyle/>
          <a:p>
            <a:pPr eaLnBrk="1" hangingPunct="1"/>
            <a:r>
              <a:rPr lang="ja-JP" altLang="en-US" sz="2800" dirty="0">
                <a:solidFill>
                  <a:srgbClr val="000000"/>
                </a:solidFill>
                <a:latin typeface="ＭＳ 明朝" pitchFamily="17" charset="-128"/>
                <a:ea typeface="ＭＳ 明朝" pitchFamily="17" charset="-128"/>
              </a:rPr>
              <a:t>ヒトは</a:t>
            </a:r>
            <a:r>
              <a:rPr lang="en-US" altLang="ja-JP" sz="2800" dirty="0">
                <a:solidFill>
                  <a:srgbClr val="000000"/>
                </a:solidFill>
                <a:latin typeface="ＭＳ 明朝" pitchFamily="17" charset="-128"/>
                <a:ea typeface="ＭＳ 明朝" pitchFamily="17" charset="-128"/>
              </a:rPr>
              <a:t>24</a:t>
            </a:r>
            <a:r>
              <a:rPr lang="ja-JP" altLang="en-US" sz="2800" dirty="0">
                <a:solidFill>
                  <a:srgbClr val="000000"/>
                </a:solidFill>
                <a:latin typeface="ＭＳ 明朝" pitchFamily="17" charset="-128"/>
                <a:ea typeface="ＭＳ 明朝" pitchFamily="17" charset="-128"/>
              </a:rPr>
              <a:t>時間いつも同じに動いているロボットではないのです。</a:t>
            </a:r>
            <a:endParaRPr lang="en-US" altLang="ja-JP" sz="2800" dirty="0">
              <a:solidFill>
                <a:srgbClr val="000000"/>
              </a:solidFill>
              <a:latin typeface="ＭＳ 明朝" pitchFamily="17" charset="-128"/>
              <a:ea typeface="ＭＳ 明朝" pitchFamily="17" charset="-128"/>
            </a:endParaRPr>
          </a:p>
        </p:txBody>
      </p:sp>
      <p:sp>
        <p:nvSpPr>
          <p:cNvPr id="6" name="正方形/長方形 5"/>
          <p:cNvSpPr>
            <a:spLocks noChangeArrowheads="1"/>
          </p:cNvSpPr>
          <p:nvPr/>
        </p:nvSpPr>
        <p:spPr bwMode="auto">
          <a:xfrm>
            <a:off x="1163637" y="1872726"/>
            <a:ext cx="9864725" cy="954087"/>
          </a:xfrm>
          <a:prstGeom prst="rect">
            <a:avLst/>
          </a:prstGeom>
          <a:noFill/>
          <a:ln w="9525">
            <a:noFill/>
            <a:miter lim="800000"/>
            <a:headEnd/>
            <a:tailEnd/>
          </a:ln>
        </p:spPr>
        <p:txBody>
          <a:bodyPr>
            <a:spAutoFit/>
          </a:bodyPr>
          <a:lstStyle/>
          <a:p>
            <a:pPr eaLnBrk="1" hangingPunct="1"/>
            <a:r>
              <a:rPr lang="ja-JP" altLang="en-US" sz="2800" dirty="0">
                <a:latin typeface="ＭＳ 明朝" pitchFamily="17" charset="-128"/>
                <a:ea typeface="ＭＳ 明朝" pitchFamily="17" charset="-128"/>
              </a:rPr>
              <a:t>　　　　　　　　　　自律神経には</a:t>
            </a:r>
            <a:endParaRPr lang="en-US" altLang="ja-JP" sz="2800" dirty="0">
              <a:latin typeface="ＭＳ 明朝" pitchFamily="17" charset="-128"/>
              <a:ea typeface="ＭＳ 明朝" pitchFamily="17" charset="-128"/>
            </a:endParaRPr>
          </a:p>
          <a:p>
            <a:pPr eaLnBrk="1" hangingPunct="1"/>
            <a:r>
              <a:rPr lang="ja-JP" altLang="en-US" sz="2800" dirty="0">
                <a:latin typeface="ＭＳ 明朝" pitchFamily="17" charset="-128"/>
                <a:ea typeface="ＭＳ 明朝" pitchFamily="17" charset="-128"/>
              </a:rPr>
              <a:t>昼間に働く交感神経と、夜に働く副交感神経とがあります。</a:t>
            </a:r>
            <a:endParaRPr lang="ja-JP" altLang="en-US" sz="2800" dirty="0"/>
          </a:p>
        </p:txBody>
      </p:sp>
      <p:sp>
        <p:nvSpPr>
          <p:cNvPr id="3" name="テキスト ボックス 2">
            <a:extLst>
              <a:ext uri="{FF2B5EF4-FFF2-40B4-BE49-F238E27FC236}">
                <a16:creationId xmlns:a16="http://schemas.microsoft.com/office/drawing/2014/main" id="{567CAC67-A495-11F3-658C-9A50B4D2C84C}"/>
              </a:ext>
            </a:extLst>
          </p:cNvPr>
          <p:cNvSpPr txBox="1"/>
          <p:nvPr/>
        </p:nvSpPr>
        <p:spPr>
          <a:xfrm>
            <a:off x="129769" y="5520605"/>
            <a:ext cx="6774182" cy="523220"/>
          </a:xfrm>
          <a:prstGeom prst="rect">
            <a:avLst/>
          </a:prstGeom>
          <a:noFill/>
        </p:spPr>
        <p:txBody>
          <a:bodyPr wrap="square">
            <a:spAutoFit/>
          </a:bodyPr>
          <a:lstStyle/>
          <a:p>
            <a:pPr eaLnBrk="1" hangingPunct="1"/>
            <a:r>
              <a:rPr lang="ja-JP" altLang="en-US" sz="2800" b="1" dirty="0">
                <a:solidFill>
                  <a:srgbClr val="FF0000"/>
                </a:solidFill>
                <a:latin typeface="ＭＳ 明朝" pitchFamily="17" charset="-128"/>
                <a:ea typeface="ＭＳ 明朝" pitchFamily="17" charset="-128"/>
              </a:rPr>
              <a:t>自律神経の働きには概日リズムがある。</a:t>
            </a:r>
            <a:endParaRPr lang="ja-JP" altLang="en-US" sz="2800" b="1" dirty="0">
              <a:solidFill>
                <a:srgbClr val="FF0000"/>
              </a:solidFill>
            </a:endParaRPr>
          </a:p>
        </p:txBody>
      </p:sp>
      <p:sp>
        <p:nvSpPr>
          <p:cNvPr id="4" name="テキスト ボックス 3">
            <a:extLst>
              <a:ext uri="{FF2B5EF4-FFF2-40B4-BE49-F238E27FC236}">
                <a16:creationId xmlns:a16="http://schemas.microsoft.com/office/drawing/2014/main" id="{3C4FE221-7B56-5247-3C79-276FF819A4EC}"/>
              </a:ext>
            </a:extLst>
          </p:cNvPr>
          <p:cNvSpPr txBox="1"/>
          <p:nvPr/>
        </p:nvSpPr>
        <p:spPr>
          <a:xfrm>
            <a:off x="2198656" y="6216848"/>
            <a:ext cx="8039862" cy="615553"/>
          </a:xfrm>
          <a:prstGeom prst="rect">
            <a:avLst/>
          </a:prstGeom>
          <a:noFill/>
        </p:spPr>
        <p:txBody>
          <a:bodyPr wrap="square">
            <a:spAutoFit/>
          </a:bodyPr>
          <a:lstStyle/>
          <a:p>
            <a:r>
              <a:rPr lang="ja-JP" altLang="en-US" sz="3400" b="1" dirty="0">
                <a:solidFill>
                  <a:srgbClr val="FF0000"/>
                </a:solidFill>
                <a:latin typeface="ＭＳ 明朝" pitchFamily="17" charset="-128"/>
                <a:ea typeface="ＭＳ 明朝" pitchFamily="17" charset="-128"/>
              </a:rPr>
              <a:t>自律神経のリズムの乱れ→自律神経失調</a:t>
            </a:r>
            <a:endParaRPr lang="ja-JP" altLang="en-US" sz="3400" b="1" dirty="0">
              <a:solidFill>
                <a:srgbClr val="FF0000"/>
              </a:solidFill>
            </a:endParaRPr>
          </a:p>
        </p:txBody>
      </p:sp>
    </p:spTree>
    <p:extLst>
      <p:ext uri="{BB962C8B-B14F-4D97-AF65-F5344CB8AC3E}">
        <p14:creationId xmlns:p14="http://schemas.microsoft.com/office/powerpoint/2010/main" val="21149564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229695-5858-4D53-D715-CBC850B3B2FA}"/>
              </a:ext>
            </a:extLst>
          </p:cNvPr>
          <p:cNvSpPr>
            <a:spLocks noGrp="1"/>
          </p:cNvSpPr>
          <p:nvPr>
            <p:ph type="title"/>
          </p:nvPr>
        </p:nvSpPr>
        <p:spPr/>
        <p:txBody>
          <a:bodyPr/>
          <a:lstStyle/>
          <a:p>
            <a:r>
              <a:rPr kumimoji="1" lang="ja-JP" altLang="en-US" dirty="0"/>
              <a:t>眠りに関わる７つの基本</a:t>
            </a:r>
            <a:r>
              <a:rPr kumimoji="1" lang="en-US" altLang="ja-JP" dirty="0"/>
              <a:t>1/2</a:t>
            </a:r>
            <a:endParaRPr kumimoji="1" lang="ja-JP" altLang="en-US" dirty="0"/>
          </a:p>
        </p:txBody>
      </p:sp>
      <p:sp>
        <p:nvSpPr>
          <p:cNvPr id="3" name="コンテンツ プレースホルダー 2">
            <a:extLst>
              <a:ext uri="{FF2B5EF4-FFF2-40B4-BE49-F238E27FC236}">
                <a16:creationId xmlns:a16="http://schemas.microsoft.com/office/drawing/2014/main" id="{8191880C-F3E1-B620-2EA9-8959E8D62069}"/>
              </a:ext>
            </a:extLst>
          </p:cNvPr>
          <p:cNvSpPr>
            <a:spLocks noGrp="1"/>
          </p:cNvSpPr>
          <p:nvPr>
            <p:ph idx="1"/>
          </p:nvPr>
        </p:nvSpPr>
        <p:spPr>
          <a:xfrm>
            <a:off x="357051" y="1825625"/>
            <a:ext cx="11547565" cy="4888684"/>
          </a:xfrm>
        </p:spPr>
        <p:txBody>
          <a:bodyPr>
            <a:normAutofit fontScale="92500" lnSpcReduction="20000"/>
          </a:bodyPr>
          <a:lstStyle/>
          <a:p>
            <a:pPr marL="0" lvl="0" indent="0" algn="just">
              <a:buClr>
                <a:srgbClr val="FF0000"/>
              </a:buClr>
              <a:buNone/>
            </a:pPr>
            <a:r>
              <a:rPr lang="ja-JP" altLang="ja-JP" sz="220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朝の光を浴びる</a:t>
            </a:r>
            <a:endParaRPr lang="ja-JP" altLang="ja-JP" sz="2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266700" algn="just"/>
            <a:r>
              <a:rPr lang="ja-JP" altLang="ja-JP" sz="2200" kern="100" dirty="0">
                <a:effectLst/>
                <a:latin typeface="游明朝" panose="02020400000000000000" pitchFamily="18" charset="-128"/>
                <a:ea typeface="游明朝" panose="02020400000000000000" pitchFamily="18" charset="-128"/>
                <a:cs typeface="Times New Roman" panose="02020603050405020304" pitchFamily="18" charset="0"/>
              </a:rPr>
              <a:t>脳の視交叉上核にある生体時計の周期は地球の周期である</a:t>
            </a:r>
            <a:r>
              <a:rPr lang="en-US" altLang="ja-JP" sz="2200" kern="100" dirty="0">
                <a:effectLst/>
                <a:latin typeface="游明朝" panose="02020400000000000000" pitchFamily="18" charset="-128"/>
                <a:ea typeface="游明朝" panose="02020400000000000000" pitchFamily="18" charset="-128"/>
                <a:cs typeface="Times New Roman" panose="02020603050405020304" pitchFamily="18" charset="0"/>
              </a:rPr>
              <a:t>24</a:t>
            </a:r>
            <a:r>
              <a:rPr lang="ja-JP" altLang="ja-JP" sz="2200" kern="100" dirty="0">
                <a:effectLst/>
                <a:latin typeface="游明朝" panose="02020400000000000000" pitchFamily="18" charset="-128"/>
                <a:ea typeface="游明朝" panose="02020400000000000000" pitchFamily="18" charset="-128"/>
                <a:cs typeface="Times New Roman" panose="02020603050405020304" pitchFamily="18" charset="0"/>
              </a:rPr>
              <a:t>時間よりも若干長く、朝の光を浴びること（最低体温記録後の受光）で短くなり地球の周期</a:t>
            </a:r>
            <a:r>
              <a:rPr lang="en-US" altLang="ja-JP" sz="2200" kern="100" dirty="0">
                <a:effectLst/>
                <a:latin typeface="游明朝" panose="02020400000000000000" pitchFamily="18" charset="-128"/>
                <a:ea typeface="游明朝" panose="02020400000000000000" pitchFamily="18" charset="-128"/>
                <a:cs typeface="Times New Roman" panose="02020603050405020304" pitchFamily="18" charset="0"/>
              </a:rPr>
              <a:t>24</a:t>
            </a:r>
            <a:r>
              <a:rPr lang="ja-JP" altLang="ja-JP" sz="2200" kern="100" dirty="0">
                <a:effectLst/>
                <a:latin typeface="游明朝" panose="02020400000000000000" pitchFamily="18" charset="-128"/>
                <a:ea typeface="游明朝" panose="02020400000000000000" pitchFamily="18" charset="-128"/>
                <a:cs typeface="Times New Roman" panose="02020603050405020304" pitchFamily="18" charset="0"/>
              </a:rPr>
              <a:t>時間に合うようになります。</a:t>
            </a:r>
          </a:p>
          <a:p>
            <a:pPr marL="0" lvl="0" indent="0" algn="just">
              <a:buClr>
                <a:srgbClr val="FF0000"/>
              </a:buClr>
              <a:buNone/>
            </a:pPr>
            <a:r>
              <a:rPr lang="ja-JP" altLang="ja-JP" sz="220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昼間に活動する</a:t>
            </a:r>
            <a:endParaRPr lang="ja-JP" altLang="ja-JP" sz="2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266700" algn="just"/>
            <a:r>
              <a:rPr lang="ja-JP" altLang="ja-JP" sz="2200" kern="100" dirty="0">
                <a:effectLst/>
                <a:latin typeface="游明朝" panose="02020400000000000000" pitchFamily="18" charset="-128"/>
                <a:ea typeface="游明朝" panose="02020400000000000000" pitchFamily="18" charset="-128"/>
                <a:cs typeface="Times New Roman" panose="02020603050405020304" pitchFamily="18" charset="0"/>
              </a:rPr>
              <a:t>①昼間の受光は夜間のメラトニン（眠りをもたらす</a:t>
            </a:r>
            <a:r>
              <a:rPr lang="ja-JP" altLang="en-US" sz="2200" kern="100" dirty="0">
                <a:effectLst/>
                <a:latin typeface="游明朝" panose="02020400000000000000" pitchFamily="18" charset="-128"/>
                <a:ea typeface="游明朝" panose="02020400000000000000" pitchFamily="18" charset="-128"/>
                <a:cs typeface="Times New Roman" panose="02020603050405020304" pitchFamily="18" charset="0"/>
              </a:rPr>
              <a:t>と考えられている</a:t>
            </a:r>
            <a:r>
              <a:rPr lang="ja-JP" altLang="ja-JP" sz="2200" kern="100" dirty="0">
                <a:effectLst/>
                <a:latin typeface="游明朝" panose="02020400000000000000" pitchFamily="18" charset="-128"/>
                <a:ea typeface="游明朝" panose="02020400000000000000" pitchFamily="18" charset="-128"/>
                <a:cs typeface="Times New Roman" panose="02020603050405020304" pitchFamily="18" charset="0"/>
              </a:rPr>
              <a:t>物質で、起床後</a:t>
            </a:r>
            <a:r>
              <a:rPr lang="en-US" altLang="ja-JP" sz="2200" kern="100" dirty="0">
                <a:effectLst/>
                <a:latin typeface="游明朝" panose="02020400000000000000" pitchFamily="18" charset="-128"/>
                <a:ea typeface="游明朝" panose="02020400000000000000" pitchFamily="18" charset="-128"/>
                <a:cs typeface="Times New Roman" panose="02020603050405020304" pitchFamily="18" charset="0"/>
              </a:rPr>
              <a:t>14</a:t>
            </a:r>
            <a:r>
              <a:rPr lang="ja-JP" altLang="ja-JP" sz="2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2200" kern="100" dirty="0">
                <a:effectLst/>
                <a:latin typeface="游明朝" panose="02020400000000000000" pitchFamily="18" charset="-128"/>
                <a:ea typeface="游明朝" panose="02020400000000000000" pitchFamily="18" charset="-128"/>
                <a:cs typeface="Times New Roman" panose="02020603050405020304" pitchFamily="18" charset="0"/>
              </a:rPr>
              <a:t>16</a:t>
            </a:r>
            <a:r>
              <a:rPr lang="ja-JP" altLang="ja-JP" sz="2200" kern="100" dirty="0">
                <a:effectLst/>
                <a:latin typeface="游明朝" panose="02020400000000000000" pitchFamily="18" charset="-128"/>
                <a:ea typeface="游明朝" panose="02020400000000000000" pitchFamily="18" charset="-128"/>
                <a:cs typeface="Times New Roman" panose="02020603050405020304" pitchFamily="18" charset="0"/>
              </a:rPr>
              <a:t>時間</a:t>
            </a:r>
            <a:endParaRPr lang="en-US" altLang="ja-JP" sz="2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38100" indent="0" algn="just">
              <a:buNone/>
            </a:pPr>
            <a:r>
              <a:rPr lang="ja-JP" altLang="en-US" sz="2200"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ja-JP" sz="2200" kern="100" dirty="0">
                <a:effectLst/>
                <a:latin typeface="游明朝" panose="02020400000000000000" pitchFamily="18" charset="-128"/>
                <a:ea typeface="游明朝" panose="02020400000000000000" pitchFamily="18" charset="-128"/>
                <a:cs typeface="Times New Roman" panose="02020603050405020304" pitchFamily="18" charset="0"/>
              </a:rPr>
              <a:t>後に暗くなると分泌が開始される）分泌を高めます。</a:t>
            </a:r>
            <a:endParaRPr lang="en-US" altLang="ja-JP" sz="2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266700" algn="just"/>
            <a:r>
              <a:rPr lang="ja-JP" altLang="ja-JP" sz="2200" kern="100" dirty="0">
                <a:effectLst/>
                <a:latin typeface="游明朝" panose="02020400000000000000" pitchFamily="18" charset="-128"/>
                <a:ea typeface="游明朝" panose="02020400000000000000" pitchFamily="18" charset="-128"/>
                <a:cs typeface="Times New Roman" panose="02020603050405020304" pitchFamily="18" charset="0"/>
              </a:rPr>
              <a:t>②昼間の青い光は覚醒度を高めます。</a:t>
            </a:r>
            <a:endParaRPr lang="en-US" altLang="ja-JP" sz="2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266700" algn="just"/>
            <a:r>
              <a:rPr lang="ja-JP" altLang="ja-JP" sz="2200" kern="100" dirty="0">
                <a:effectLst/>
                <a:latin typeface="游明朝" panose="02020400000000000000" pitchFamily="18" charset="-128"/>
                <a:ea typeface="游明朝" panose="02020400000000000000" pitchFamily="18" charset="-128"/>
                <a:cs typeface="Times New Roman" panose="02020603050405020304" pitchFamily="18" charset="0"/>
              </a:rPr>
              <a:t>③適度の活動は夜間の眠りに好影響をもたらします。</a:t>
            </a:r>
          </a:p>
          <a:p>
            <a:pPr marL="0" lvl="0" indent="0" algn="just">
              <a:buClr>
                <a:srgbClr val="FF0000"/>
              </a:buClr>
              <a:buNone/>
            </a:pPr>
            <a:r>
              <a:rPr lang="ja-JP" altLang="ja-JP" sz="220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夜は暗い環境で休む</a:t>
            </a:r>
            <a:endParaRPr lang="en-US" altLang="ja-JP" sz="220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p>
            <a:pPr marL="742950" lvl="1" indent="-285750" algn="just">
              <a:buFont typeface="+mj-ea"/>
              <a:buAutoNum type="circleNumDbPlain"/>
            </a:pPr>
            <a:r>
              <a:rPr lang="ja-JP" altLang="ja-JP" sz="2200" kern="100" dirty="0">
                <a:effectLst/>
                <a:latin typeface="游明朝" panose="02020400000000000000" pitchFamily="18" charset="-128"/>
                <a:ea typeface="游明朝" panose="02020400000000000000" pitchFamily="18" charset="-128"/>
                <a:cs typeface="Times New Roman" panose="02020603050405020304" pitchFamily="18" charset="0"/>
              </a:rPr>
              <a:t>メラトニン分泌は夜でも明るいと抑えられてしまいます。</a:t>
            </a:r>
            <a:endParaRPr lang="en-US" altLang="ja-JP" sz="2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742950" lvl="1" indent="-285750" algn="just">
              <a:buFont typeface="+mj-ea"/>
              <a:buAutoNum type="circleNumDbPlain"/>
            </a:pPr>
            <a:r>
              <a:rPr lang="ja-JP" altLang="ja-JP" sz="2200" kern="100" dirty="0">
                <a:effectLst/>
                <a:latin typeface="游明朝" panose="02020400000000000000" pitchFamily="18" charset="-128"/>
                <a:ea typeface="游明朝" panose="02020400000000000000" pitchFamily="18" charset="-128"/>
                <a:cs typeface="Times New Roman" panose="02020603050405020304" pitchFamily="18" charset="0"/>
              </a:rPr>
              <a:t>夜の受光は、朝の光とは逆に生体時計の周期を伸ばして、眠りにくくなります。</a:t>
            </a:r>
            <a:endParaRPr lang="en-US" altLang="ja-JP" sz="2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457200" lvl="1" indent="0" algn="just">
              <a:buNone/>
            </a:pPr>
            <a:r>
              <a:rPr lang="ja-JP" altLang="ja-JP" sz="2200" kern="100" dirty="0">
                <a:effectLst/>
                <a:latin typeface="游明朝" panose="02020400000000000000" pitchFamily="18" charset="-128"/>
                <a:ea typeface="游明朝" panose="02020400000000000000" pitchFamily="18" charset="-128"/>
                <a:cs typeface="Times New Roman" panose="02020603050405020304" pitchFamily="18" charset="0"/>
              </a:rPr>
              <a:t>③夕日の橙色は、覚醒度を高めず、気持ちを穏やかにします。</a:t>
            </a:r>
          </a:p>
          <a:p>
            <a:pPr marL="0" lvl="0" indent="0" algn="just">
              <a:buClr>
                <a:srgbClr val="FF0000"/>
              </a:buClr>
              <a:buNone/>
            </a:pPr>
            <a:r>
              <a:rPr lang="ja-JP" altLang="ja-JP" sz="220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朝食を摂り夜食を避ける</a:t>
            </a:r>
            <a:endParaRPr lang="ja-JP" altLang="ja-JP" sz="2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266700" algn="just"/>
            <a:r>
              <a:rPr lang="ja-JP" altLang="ja-JP" sz="2200" kern="100" dirty="0">
                <a:effectLst/>
                <a:latin typeface="游明朝" panose="02020400000000000000" pitchFamily="18" charset="-128"/>
                <a:ea typeface="游明朝" panose="02020400000000000000" pitchFamily="18" charset="-128"/>
                <a:cs typeface="Times New Roman" panose="02020603050405020304" pitchFamily="18" charset="0"/>
              </a:rPr>
              <a:t>最新の時間栄養学では、生活リズムを整えるうえ朝食を摂り、夜遅い食事を避けることが大切と指摘されています。</a:t>
            </a:r>
          </a:p>
          <a:p>
            <a:endParaRPr kumimoji="1" lang="ja-JP" altLang="en-US" dirty="0"/>
          </a:p>
        </p:txBody>
      </p:sp>
    </p:spTree>
    <p:extLst>
      <p:ext uri="{BB962C8B-B14F-4D97-AF65-F5344CB8AC3E}">
        <p14:creationId xmlns:p14="http://schemas.microsoft.com/office/powerpoint/2010/main" val="22056357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229695-5858-4D53-D715-CBC850B3B2FA}"/>
              </a:ext>
            </a:extLst>
          </p:cNvPr>
          <p:cNvSpPr>
            <a:spLocks noGrp="1"/>
          </p:cNvSpPr>
          <p:nvPr>
            <p:ph type="title"/>
          </p:nvPr>
        </p:nvSpPr>
        <p:spPr/>
        <p:txBody>
          <a:bodyPr/>
          <a:lstStyle/>
          <a:p>
            <a:r>
              <a:rPr kumimoji="1" lang="ja-JP" altLang="en-US" dirty="0"/>
              <a:t>眠りに関わる７つの基本</a:t>
            </a:r>
            <a:r>
              <a:rPr lang="en-US" altLang="ja-JP" dirty="0"/>
              <a:t>2</a:t>
            </a:r>
            <a:r>
              <a:rPr kumimoji="1" lang="en-US" altLang="ja-JP" dirty="0"/>
              <a:t>/2</a:t>
            </a:r>
            <a:endParaRPr kumimoji="1" lang="ja-JP" altLang="en-US" dirty="0"/>
          </a:p>
        </p:txBody>
      </p:sp>
      <p:sp>
        <p:nvSpPr>
          <p:cNvPr id="3" name="コンテンツ プレースホルダー 2">
            <a:extLst>
              <a:ext uri="{FF2B5EF4-FFF2-40B4-BE49-F238E27FC236}">
                <a16:creationId xmlns:a16="http://schemas.microsoft.com/office/drawing/2014/main" id="{8191880C-F3E1-B620-2EA9-8959E8D62069}"/>
              </a:ext>
            </a:extLst>
          </p:cNvPr>
          <p:cNvSpPr>
            <a:spLocks noGrp="1"/>
          </p:cNvSpPr>
          <p:nvPr>
            <p:ph idx="1"/>
          </p:nvPr>
        </p:nvSpPr>
        <p:spPr>
          <a:xfrm>
            <a:off x="252548" y="1825624"/>
            <a:ext cx="11939451" cy="5032375"/>
          </a:xfrm>
        </p:spPr>
        <p:txBody>
          <a:bodyPr>
            <a:normAutofit lnSpcReduction="10000"/>
          </a:bodyPr>
          <a:lstStyle/>
          <a:p>
            <a:pPr marL="0" lvl="0" indent="0" algn="just">
              <a:buClr>
                <a:srgbClr val="FF0000"/>
              </a:buClr>
              <a:buNone/>
            </a:pPr>
            <a:r>
              <a:rPr lang="ja-JP" altLang="ja-JP" sz="200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規則的な排泄</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266700" algn="just"/>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国際基準で便秘に該当する「排便が週</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回以下」の方は、「毎日排泄がある」方よりも就寝時刻は有意に遅く、平日の睡眠時間は有意に短い、という調査結果があります。</a:t>
            </a:r>
          </a:p>
          <a:p>
            <a:pPr marL="0" lvl="0" indent="0" algn="just">
              <a:buClr>
                <a:srgbClr val="FF0000"/>
              </a:buClr>
              <a:buNone/>
            </a:pPr>
            <a:r>
              <a:rPr lang="ja-JP" altLang="ja-JP" sz="200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眠りを阻害する嗜好品（カフェイン、アルコール、ニコチン）、過剰なメディア接触を避ける</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266700" algn="just"/>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眠りを阻害する嗜好品は当然眠りによい影響を与えません。過剰なメディア接触が夜の眠りに与える悪影響は、</a:t>
            </a:r>
            <a:endPar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38100" indent="0" algn="just">
              <a:buNone/>
            </a:pPr>
            <a:r>
              <a:rPr lang="en-US" altLang="ja-JP" sz="2000"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①内容が刺激的だと、夜眠るときには活動を低下させる交感神経系を刺激してしまい眠りにく</a:t>
            </a:r>
            <a:endPar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38100" indent="0" algn="just">
              <a:buNone/>
            </a:pPr>
            <a:r>
              <a:rPr lang="en-US" altLang="ja-JP" sz="2000"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くなります。</a:t>
            </a:r>
            <a:endPar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38100" indent="0" algn="just">
              <a:buNone/>
            </a:pP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②メディア機器からの光刺激は３－①、３－②で説明した理由でメラトニン分泌を抑え、生体</a:t>
            </a:r>
            <a:endPar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38100" indent="0" algn="just">
              <a:buNone/>
            </a:pPr>
            <a:r>
              <a:rPr lang="en-US" altLang="ja-JP" sz="2000"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時計の周期を伸ばして、眠りにくくしてしまいます。</a:t>
            </a:r>
            <a:endPar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38100" indent="0" algn="just">
              <a:buNone/>
            </a:pP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なお</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10</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歳代のレンズの光透過性は、白内障と診断されていない</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70</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歳代よりも５倍近く高いことが報告されており、光の影響は若年者で大きいと考えられています。</a:t>
            </a:r>
          </a:p>
          <a:p>
            <a:pPr marL="0" lvl="0" indent="0" algn="just">
              <a:buClr>
                <a:srgbClr val="FF0000"/>
              </a:buClr>
              <a:buNone/>
            </a:pPr>
            <a:r>
              <a:rPr lang="ja-JP" altLang="ja-JP" sz="200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入眠儀式の尊重</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寝る前に毎日決まったルーチンを行えるほど眠る環境が安全であることを確認することは大切です。</a:t>
            </a:r>
          </a:p>
          <a:p>
            <a:endParaRPr kumimoji="1" lang="ja-JP" altLang="en-US" dirty="0"/>
          </a:p>
        </p:txBody>
      </p:sp>
    </p:spTree>
    <p:extLst>
      <p:ext uri="{BB962C8B-B14F-4D97-AF65-F5344CB8AC3E}">
        <p14:creationId xmlns:p14="http://schemas.microsoft.com/office/powerpoint/2010/main" val="36432622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50B680-3A8E-F9D1-059A-1A67B081A7B2}"/>
              </a:ext>
            </a:extLst>
          </p:cNvPr>
          <p:cNvSpPr>
            <a:spLocks noGrp="1"/>
          </p:cNvSpPr>
          <p:nvPr>
            <p:ph type="title"/>
          </p:nvPr>
        </p:nvSpPr>
        <p:spPr/>
        <p:txBody>
          <a:bodyPr/>
          <a:lstStyle/>
          <a:p>
            <a:r>
              <a:rPr kumimoji="1" lang="ja-JP" altLang="en-US" dirty="0"/>
              <a:t>誤解されていること</a:t>
            </a:r>
          </a:p>
        </p:txBody>
      </p:sp>
      <p:sp>
        <p:nvSpPr>
          <p:cNvPr id="3" name="コンテンツ プレースホルダー 2">
            <a:extLst>
              <a:ext uri="{FF2B5EF4-FFF2-40B4-BE49-F238E27FC236}">
                <a16:creationId xmlns:a16="http://schemas.microsoft.com/office/drawing/2014/main" id="{7EF2CE97-F95C-B64D-5A3F-A8B825384510}"/>
              </a:ext>
            </a:extLst>
          </p:cNvPr>
          <p:cNvSpPr>
            <a:spLocks noGrp="1"/>
          </p:cNvSpPr>
          <p:nvPr>
            <p:ph idx="1"/>
          </p:nvPr>
        </p:nvSpPr>
        <p:spPr>
          <a:xfrm>
            <a:off x="838199" y="1825625"/>
            <a:ext cx="11157155" cy="4351338"/>
          </a:xfrm>
        </p:spPr>
        <p:txBody>
          <a:bodyPr>
            <a:normAutofit lnSpcReduction="10000"/>
          </a:bodyPr>
          <a:lstStyle/>
          <a:p>
            <a:r>
              <a:rPr kumimoji="1" lang="ja-JP" altLang="en-US" dirty="0"/>
              <a:t>〇時になったから寝床に入る、は〇か✕か？　　　　</a:t>
            </a:r>
            <a:endParaRPr kumimoji="1" lang="en-US" altLang="ja-JP" dirty="0"/>
          </a:p>
          <a:p>
            <a:r>
              <a:rPr kumimoji="1" lang="ja-JP" altLang="en-US" dirty="0"/>
              <a:t>　　　　　　　　　　　　　　　　　　　　　　　　　　　　　→　✕</a:t>
            </a:r>
            <a:endParaRPr kumimoji="1" lang="en-US" altLang="ja-JP" dirty="0"/>
          </a:p>
          <a:p>
            <a:r>
              <a:rPr lang="ja-JP" altLang="en-US" dirty="0"/>
              <a:t>寝床に入るのは眠くなってから。</a:t>
            </a:r>
            <a:endParaRPr lang="en-US" altLang="ja-JP" dirty="0"/>
          </a:p>
          <a:p>
            <a:r>
              <a:rPr kumimoji="1" lang="ja-JP" altLang="en-US" dirty="0"/>
              <a:t>寝床に入っても眠れなかったら思い切って寝床から出て気分転換を。</a:t>
            </a:r>
            <a:endParaRPr kumimoji="1" lang="en-US" altLang="ja-JP" dirty="0"/>
          </a:p>
          <a:p>
            <a:r>
              <a:rPr kumimoji="1" lang="ja-JP" altLang="en-US" dirty="0"/>
              <a:t>そしてまた眠くなってから寝床に戻ろう。</a:t>
            </a:r>
            <a:endParaRPr lang="en-US" altLang="ja-JP" dirty="0"/>
          </a:p>
          <a:p>
            <a:r>
              <a:rPr kumimoji="1" lang="ja-JP" altLang="en-US" dirty="0"/>
              <a:t>寝床の中で眠れない眠らないと悩むことで、寝床が眠る場所ではなく眠らないと悩む場所になってしまいます。</a:t>
            </a:r>
            <a:endParaRPr kumimoji="1" lang="en-US" altLang="ja-JP" dirty="0"/>
          </a:p>
          <a:p>
            <a:r>
              <a:rPr lang="ja-JP" altLang="en-US" dirty="0"/>
              <a:t>繰り返します。</a:t>
            </a:r>
            <a:endParaRPr lang="en-US" altLang="ja-JP" dirty="0"/>
          </a:p>
          <a:p>
            <a:r>
              <a:rPr lang="ja-JP" altLang="en-US" dirty="0"/>
              <a:t>寝床に入るのは眠くなってから、眠れなかったら寝床から出ましょう。</a:t>
            </a:r>
            <a:endParaRPr kumimoji="1" lang="ja-JP" altLang="en-US" dirty="0"/>
          </a:p>
        </p:txBody>
      </p:sp>
    </p:spTree>
    <p:extLst>
      <p:ext uri="{BB962C8B-B14F-4D97-AF65-F5344CB8AC3E}">
        <p14:creationId xmlns:p14="http://schemas.microsoft.com/office/powerpoint/2010/main" val="111474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D53EFE-6418-D896-9176-8D69E4077BFB}"/>
              </a:ext>
            </a:extLst>
          </p:cNvPr>
          <p:cNvSpPr>
            <a:spLocks noGrp="1"/>
          </p:cNvSpPr>
          <p:nvPr>
            <p:ph type="title"/>
          </p:nvPr>
        </p:nvSpPr>
        <p:spPr/>
        <p:txBody>
          <a:bodyPr/>
          <a:lstStyle/>
          <a:p>
            <a:r>
              <a:rPr lang="ja-JP" altLang="en-US" dirty="0"/>
              <a:t>必要な睡眠時間を知るヒント</a:t>
            </a:r>
          </a:p>
        </p:txBody>
      </p:sp>
      <p:sp>
        <p:nvSpPr>
          <p:cNvPr id="3" name="コンテンツ プレースホルダー 2">
            <a:extLst>
              <a:ext uri="{FF2B5EF4-FFF2-40B4-BE49-F238E27FC236}">
                <a16:creationId xmlns:a16="http://schemas.microsoft.com/office/drawing/2014/main" id="{FE919EE4-576C-806D-3705-DBDEF0666F40}"/>
              </a:ext>
            </a:extLst>
          </p:cNvPr>
          <p:cNvSpPr>
            <a:spLocks noGrp="1"/>
          </p:cNvSpPr>
          <p:nvPr>
            <p:ph idx="1"/>
          </p:nvPr>
        </p:nvSpPr>
        <p:spPr/>
        <p:txBody>
          <a:bodyPr/>
          <a:lstStyle/>
          <a:p>
            <a:r>
              <a:rPr lang="ja-JP" altLang="en-US" dirty="0"/>
              <a:t>以下の</a:t>
            </a:r>
            <a:r>
              <a:rPr lang="en-US" altLang="ja-JP" dirty="0"/>
              <a:t>3</a:t>
            </a:r>
            <a:r>
              <a:rPr lang="ja-JP" altLang="en-US" dirty="0"/>
              <a:t>点に当てはまったら、睡眠不足では？と考えて！</a:t>
            </a:r>
            <a:endParaRPr lang="en-US" altLang="ja-JP" dirty="0"/>
          </a:p>
          <a:p>
            <a:endParaRPr lang="en-US" altLang="ja-JP" dirty="0"/>
          </a:p>
          <a:p>
            <a:r>
              <a:rPr lang="ja-JP" altLang="en-US" dirty="0"/>
              <a:t>午前中に眠くなる</a:t>
            </a:r>
            <a:endParaRPr lang="en-US" altLang="ja-JP" dirty="0"/>
          </a:p>
          <a:p>
            <a:r>
              <a:rPr lang="ja-JP" altLang="en-US" dirty="0"/>
              <a:t>休みの日の朝寝坊がひどい</a:t>
            </a:r>
            <a:endParaRPr lang="en-US" altLang="ja-JP" dirty="0"/>
          </a:p>
          <a:p>
            <a:r>
              <a:rPr lang="ja-JP" altLang="en-US" dirty="0"/>
              <a:t>寝つきがすごくいい</a:t>
            </a:r>
            <a:endParaRPr lang="en-US" altLang="ja-JP" dirty="0"/>
          </a:p>
          <a:p>
            <a:endParaRPr lang="en-US" altLang="ja-JP" dirty="0"/>
          </a:p>
          <a:p>
            <a:endParaRPr lang="en-US" altLang="ja-JP" dirty="0"/>
          </a:p>
          <a:p>
            <a:endParaRPr lang="ja-JP" altLang="en-US" dirty="0"/>
          </a:p>
        </p:txBody>
      </p:sp>
    </p:spTree>
    <p:extLst>
      <p:ext uri="{BB962C8B-B14F-4D97-AF65-F5344CB8AC3E}">
        <p14:creationId xmlns:p14="http://schemas.microsoft.com/office/powerpoint/2010/main" val="21555000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A187A85-20BD-4432-B448-05DB82522D27}"/>
              </a:ext>
            </a:extLst>
          </p:cNvPr>
          <p:cNvPicPr>
            <a:picLocks noChangeAspect="1"/>
          </p:cNvPicPr>
          <p:nvPr/>
        </p:nvPicPr>
        <p:blipFill>
          <a:blip r:embed="rId2"/>
          <a:stretch>
            <a:fillRect/>
          </a:stretch>
        </p:blipFill>
        <p:spPr>
          <a:xfrm>
            <a:off x="462034" y="0"/>
            <a:ext cx="11267932" cy="6858000"/>
          </a:xfrm>
          <a:prstGeom prst="rect">
            <a:avLst/>
          </a:prstGeom>
        </p:spPr>
      </p:pic>
    </p:spTree>
    <p:extLst>
      <p:ext uri="{BB962C8B-B14F-4D97-AF65-F5344CB8AC3E}">
        <p14:creationId xmlns:p14="http://schemas.microsoft.com/office/powerpoint/2010/main" val="264481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stretch>
            <a:fillRect/>
          </a:stretch>
        </p:blipFill>
        <p:spPr>
          <a:xfrm>
            <a:off x="2234354" y="659719"/>
            <a:ext cx="7723292" cy="5538563"/>
          </a:xfrm>
          <a:prstGeom prst="rect">
            <a:avLst/>
          </a:prstGeom>
        </p:spPr>
      </p:pic>
    </p:spTree>
    <p:extLst>
      <p:ext uri="{BB962C8B-B14F-4D97-AF65-F5344CB8AC3E}">
        <p14:creationId xmlns:p14="http://schemas.microsoft.com/office/powerpoint/2010/main" val="9962252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C37F99F-7F4C-79FC-E3D8-EF158973F98D}"/>
              </a:ext>
            </a:extLst>
          </p:cNvPr>
          <p:cNvPicPr>
            <a:picLocks noChangeAspect="1"/>
          </p:cNvPicPr>
          <p:nvPr/>
        </p:nvPicPr>
        <p:blipFill>
          <a:blip r:embed="rId2"/>
          <a:stretch>
            <a:fillRect/>
          </a:stretch>
        </p:blipFill>
        <p:spPr>
          <a:xfrm>
            <a:off x="1758191" y="137653"/>
            <a:ext cx="7630590" cy="6582694"/>
          </a:xfrm>
          <a:prstGeom prst="rect">
            <a:avLst/>
          </a:prstGeom>
        </p:spPr>
      </p:pic>
    </p:spTree>
    <p:extLst>
      <p:ext uri="{BB962C8B-B14F-4D97-AF65-F5344CB8AC3E}">
        <p14:creationId xmlns:p14="http://schemas.microsoft.com/office/powerpoint/2010/main" val="32118493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9EFB83C-2686-698A-4A1E-F9926899B84A}"/>
              </a:ext>
            </a:extLst>
          </p:cNvPr>
          <p:cNvPicPr>
            <a:picLocks noChangeAspect="1"/>
          </p:cNvPicPr>
          <p:nvPr/>
        </p:nvPicPr>
        <p:blipFill>
          <a:blip r:embed="rId2"/>
          <a:stretch>
            <a:fillRect/>
          </a:stretch>
        </p:blipFill>
        <p:spPr>
          <a:xfrm>
            <a:off x="2141859" y="0"/>
            <a:ext cx="7193446" cy="6858000"/>
          </a:xfrm>
          <a:prstGeom prst="rect">
            <a:avLst/>
          </a:prstGeom>
        </p:spPr>
      </p:pic>
    </p:spTree>
    <p:extLst>
      <p:ext uri="{BB962C8B-B14F-4D97-AF65-F5344CB8AC3E}">
        <p14:creationId xmlns:p14="http://schemas.microsoft.com/office/powerpoint/2010/main" val="40468025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05A42-F60D-6731-50A9-2A4A06E931BD}"/>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26D77F75-9288-D8E7-20AD-C933C2D579CF}"/>
              </a:ext>
            </a:extLst>
          </p:cNvPr>
          <p:cNvPicPr>
            <a:picLocks noChangeAspect="1"/>
          </p:cNvPicPr>
          <p:nvPr/>
        </p:nvPicPr>
        <p:blipFill>
          <a:blip r:embed="rId2"/>
          <a:stretch>
            <a:fillRect/>
          </a:stretch>
        </p:blipFill>
        <p:spPr>
          <a:xfrm>
            <a:off x="870659" y="356839"/>
            <a:ext cx="8786298" cy="6314108"/>
          </a:xfrm>
          <a:prstGeom prst="rect">
            <a:avLst/>
          </a:prstGeom>
        </p:spPr>
      </p:pic>
      <p:pic>
        <p:nvPicPr>
          <p:cNvPr id="3" name="図 2">
            <a:extLst>
              <a:ext uri="{FF2B5EF4-FFF2-40B4-BE49-F238E27FC236}">
                <a16:creationId xmlns:a16="http://schemas.microsoft.com/office/drawing/2014/main" id="{D50E9A62-ECD4-32A9-07D3-C82B2B53A9C8}"/>
              </a:ext>
            </a:extLst>
          </p:cNvPr>
          <p:cNvPicPr>
            <a:picLocks noChangeAspect="1"/>
          </p:cNvPicPr>
          <p:nvPr/>
        </p:nvPicPr>
        <p:blipFill>
          <a:blip r:embed="rId3"/>
          <a:stretch>
            <a:fillRect/>
          </a:stretch>
        </p:blipFill>
        <p:spPr>
          <a:xfrm>
            <a:off x="4770989" y="796229"/>
            <a:ext cx="7421011" cy="2210108"/>
          </a:xfrm>
          <a:prstGeom prst="rect">
            <a:avLst/>
          </a:prstGeom>
        </p:spPr>
      </p:pic>
    </p:spTree>
    <p:extLst>
      <p:ext uri="{BB962C8B-B14F-4D97-AF65-F5344CB8AC3E}">
        <p14:creationId xmlns:p14="http://schemas.microsoft.com/office/powerpoint/2010/main" val="89280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CC919-E72C-2A40-5475-7E201C175858}"/>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6FDF22A8-9055-34C1-5151-C3831E39FD73}"/>
              </a:ext>
            </a:extLst>
          </p:cNvPr>
          <p:cNvSpPr txBox="1"/>
          <p:nvPr/>
        </p:nvSpPr>
        <p:spPr>
          <a:xfrm>
            <a:off x="588319" y="151486"/>
            <a:ext cx="6094140" cy="369332"/>
          </a:xfrm>
          <a:prstGeom prst="rect">
            <a:avLst/>
          </a:prstGeom>
          <a:noFill/>
        </p:spPr>
        <p:txBody>
          <a:bodyPr wrap="square">
            <a:spAutoFit/>
          </a:bodyPr>
          <a:lstStyle/>
          <a:p>
            <a:r>
              <a:rPr kumimoji="1" lang="ja-JP" altLang="en-US" dirty="0"/>
              <a:t>桜凛進学塾</a:t>
            </a:r>
            <a:r>
              <a:rPr lang="ja-JP" altLang="en-US" dirty="0"/>
              <a:t>の睡眠関連の記事</a:t>
            </a:r>
            <a:endParaRPr kumimoji="1" lang="ja-JP" altLang="en-US" dirty="0"/>
          </a:p>
        </p:txBody>
      </p:sp>
      <p:pic>
        <p:nvPicPr>
          <p:cNvPr id="11" name="図 10">
            <a:extLst>
              <a:ext uri="{FF2B5EF4-FFF2-40B4-BE49-F238E27FC236}">
                <a16:creationId xmlns:a16="http://schemas.microsoft.com/office/drawing/2014/main" id="{B950CEDB-584A-A9E7-D848-4580BEB8944A}"/>
              </a:ext>
            </a:extLst>
          </p:cNvPr>
          <p:cNvPicPr>
            <a:picLocks noChangeAspect="1"/>
          </p:cNvPicPr>
          <p:nvPr/>
        </p:nvPicPr>
        <p:blipFill>
          <a:blip r:embed="rId2"/>
          <a:stretch>
            <a:fillRect/>
          </a:stretch>
        </p:blipFill>
        <p:spPr>
          <a:xfrm>
            <a:off x="6864657" y="577314"/>
            <a:ext cx="5103074" cy="2689993"/>
          </a:xfrm>
          <a:prstGeom prst="rect">
            <a:avLst/>
          </a:prstGeom>
        </p:spPr>
      </p:pic>
      <p:pic>
        <p:nvPicPr>
          <p:cNvPr id="13" name="図 12">
            <a:extLst>
              <a:ext uri="{FF2B5EF4-FFF2-40B4-BE49-F238E27FC236}">
                <a16:creationId xmlns:a16="http://schemas.microsoft.com/office/drawing/2014/main" id="{C0081DB1-B3B7-06A0-105E-973246E0612E}"/>
              </a:ext>
            </a:extLst>
          </p:cNvPr>
          <p:cNvPicPr>
            <a:picLocks noChangeAspect="1"/>
          </p:cNvPicPr>
          <p:nvPr/>
        </p:nvPicPr>
        <p:blipFill>
          <a:blip r:embed="rId3"/>
          <a:stretch>
            <a:fillRect/>
          </a:stretch>
        </p:blipFill>
        <p:spPr>
          <a:xfrm>
            <a:off x="7003844" y="2932770"/>
            <a:ext cx="3910135" cy="4003289"/>
          </a:xfrm>
          <a:prstGeom prst="rect">
            <a:avLst/>
          </a:prstGeom>
        </p:spPr>
      </p:pic>
      <p:sp>
        <p:nvSpPr>
          <p:cNvPr id="14" name="テキスト ボックス 13">
            <a:extLst>
              <a:ext uri="{FF2B5EF4-FFF2-40B4-BE49-F238E27FC236}">
                <a16:creationId xmlns:a16="http://schemas.microsoft.com/office/drawing/2014/main" id="{3F1269BE-A685-E13C-1D26-7C167AA31B5E}"/>
              </a:ext>
            </a:extLst>
          </p:cNvPr>
          <p:cNvSpPr txBox="1"/>
          <p:nvPr/>
        </p:nvSpPr>
        <p:spPr>
          <a:xfrm>
            <a:off x="7504769" y="116529"/>
            <a:ext cx="2723823" cy="369332"/>
          </a:xfrm>
          <a:prstGeom prst="rect">
            <a:avLst/>
          </a:prstGeom>
          <a:noFill/>
        </p:spPr>
        <p:txBody>
          <a:bodyPr wrap="none" rtlCol="0">
            <a:spAutoFit/>
          </a:bodyPr>
          <a:lstStyle/>
          <a:p>
            <a:r>
              <a:rPr lang="ja-JP" altLang="en-US" dirty="0"/>
              <a:t>武田塾の睡眠関連の記事</a:t>
            </a:r>
            <a:endParaRPr kumimoji="1" lang="ja-JP" altLang="en-US" dirty="0"/>
          </a:p>
        </p:txBody>
      </p:sp>
      <p:pic>
        <p:nvPicPr>
          <p:cNvPr id="16" name="図 15">
            <a:extLst>
              <a:ext uri="{FF2B5EF4-FFF2-40B4-BE49-F238E27FC236}">
                <a16:creationId xmlns:a16="http://schemas.microsoft.com/office/drawing/2014/main" id="{6EEFD8E8-2538-9058-9F9F-5FA4A5658E38}"/>
              </a:ext>
            </a:extLst>
          </p:cNvPr>
          <p:cNvPicPr>
            <a:picLocks noChangeAspect="1"/>
          </p:cNvPicPr>
          <p:nvPr/>
        </p:nvPicPr>
        <p:blipFill>
          <a:blip r:embed="rId4"/>
          <a:stretch>
            <a:fillRect/>
          </a:stretch>
        </p:blipFill>
        <p:spPr>
          <a:xfrm>
            <a:off x="864675" y="520818"/>
            <a:ext cx="3462000" cy="5288409"/>
          </a:xfrm>
          <a:prstGeom prst="rect">
            <a:avLst/>
          </a:prstGeom>
        </p:spPr>
      </p:pic>
      <p:pic>
        <p:nvPicPr>
          <p:cNvPr id="17" name="図 16">
            <a:extLst>
              <a:ext uri="{FF2B5EF4-FFF2-40B4-BE49-F238E27FC236}">
                <a16:creationId xmlns:a16="http://schemas.microsoft.com/office/drawing/2014/main" id="{201F06B6-1C9E-3435-AA67-4DF7C11038BE}"/>
              </a:ext>
            </a:extLst>
          </p:cNvPr>
          <p:cNvPicPr>
            <a:picLocks noChangeAspect="1"/>
          </p:cNvPicPr>
          <p:nvPr/>
        </p:nvPicPr>
        <p:blipFill>
          <a:blip r:embed="rId5"/>
          <a:stretch>
            <a:fillRect/>
          </a:stretch>
        </p:blipFill>
        <p:spPr>
          <a:xfrm>
            <a:off x="530352" y="3418228"/>
            <a:ext cx="4130646" cy="3439772"/>
          </a:xfrm>
          <a:prstGeom prst="rect">
            <a:avLst/>
          </a:prstGeom>
        </p:spPr>
      </p:pic>
      <p:pic>
        <p:nvPicPr>
          <p:cNvPr id="23" name="図 22">
            <a:extLst>
              <a:ext uri="{FF2B5EF4-FFF2-40B4-BE49-F238E27FC236}">
                <a16:creationId xmlns:a16="http://schemas.microsoft.com/office/drawing/2014/main" id="{9D1878E6-08AC-0390-B81B-7C6ABAB02F43}"/>
              </a:ext>
            </a:extLst>
          </p:cNvPr>
          <p:cNvPicPr>
            <a:picLocks noChangeAspect="1"/>
          </p:cNvPicPr>
          <p:nvPr/>
        </p:nvPicPr>
        <p:blipFill>
          <a:blip r:embed="rId6"/>
          <a:stretch>
            <a:fillRect/>
          </a:stretch>
        </p:blipFill>
        <p:spPr>
          <a:xfrm>
            <a:off x="6992312" y="1922310"/>
            <a:ext cx="4975419" cy="1010460"/>
          </a:xfrm>
          <a:prstGeom prst="rect">
            <a:avLst/>
          </a:prstGeom>
        </p:spPr>
      </p:pic>
    </p:spTree>
    <p:extLst>
      <p:ext uri="{BB962C8B-B14F-4D97-AF65-F5344CB8AC3E}">
        <p14:creationId xmlns:p14="http://schemas.microsoft.com/office/powerpoint/2010/main" val="34095693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0BB22C5-32E6-4B66-A49B-A3C106CE7B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885" y="236134"/>
            <a:ext cx="4917070" cy="6621866"/>
          </a:xfrm>
          <a:prstGeom prst="rect">
            <a:avLst/>
          </a:prstGeom>
        </p:spPr>
      </p:pic>
      <p:pic>
        <p:nvPicPr>
          <p:cNvPr id="3" name="図 2">
            <a:extLst>
              <a:ext uri="{FF2B5EF4-FFF2-40B4-BE49-F238E27FC236}">
                <a16:creationId xmlns:a16="http://schemas.microsoft.com/office/drawing/2014/main" id="{480CD645-6D82-032A-7872-C36A6922EC5E}"/>
              </a:ext>
            </a:extLst>
          </p:cNvPr>
          <p:cNvPicPr>
            <a:picLocks noChangeAspect="1"/>
          </p:cNvPicPr>
          <p:nvPr/>
        </p:nvPicPr>
        <p:blipFill>
          <a:blip r:embed="rId3"/>
          <a:stretch>
            <a:fillRect/>
          </a:stretch>
        </p:blipFill>
        <p:spPr>
          <a:xfrm>
            <a:off x="6395806" y="0"/>
            <a:ext cx="4953691" cy="4420217"/>
          </a:xfrm>
          <a:prstGeom prst="rect">
            <a:avLst/>
          </a:prstGeom>
        </p:spPr>
      </p:pic>
      <p:pic>
        <p:nvPicPr>
          <p:cNvPr id="6" name="図 5">
            <a:extLst>
              <a:ext uri="{FF2B5EF4-FFF2-40B4-BE49-F238E27FC236}">
                <a16:creationId xmlns:a16="http://schemas.microsoft.com/office/drawing/2014/main" id="{AAEEDA62-8C3D-9183-D485-A31832C7F19A}"/>
              </a:ext>
            </a:extLst>
          </p:cNvPr>
          <p:cNvPicPr>
            <a:picLocks noChangeAspect="1"/>
          </p:cNvPicPr>
          <p:nvPr/>
        </p:nvPicPr>
        <p:blipFill>
          <a:blip r:embed="rId4"/>
          <a:stretch>
            <a:fillRect/>
          </a:stretch>
        </p:blipFill>
        <p:spPr>
          <a:xfrm>
            <a:off x="6644957" y="3551106"/>
            <a:ext cx="4316692" cy="899311"/>
          </a:xfrm>
          <a:prstGeom prst="rect">
            <a:avLst/>
          </a:prstGeom>
        </p:spPr>
      </p:pic>
      <p:pic>
        <p:nvPicPr>
          <p:cNvPr id="9" name="図 8">
            <a:extLst>
              <a:ext uri="{FF2B5EF4-FFF2-40B4-BE49-F238E27FC236}">
                <a16:creationId xmlns:a16="http://schemas.microsoft.com/office/drawing/2014/main" id="{C1C4AB00-11AA-8BF6-2BDA-B357774E0E72}"/>
              </a:ext>
            </a:extLst>
          </p:cNvPr>
          <p:cNvPicPr>
            <a:picLocks noChangeAspect="1"/>
          </p:cNvPicPr>
          <p:nvPr/>
        </p:nvPicPr>
        <p:blipFill>
          <a:blip r:embed="rId5"/>
          <a:stretch>
            <a:fillRect/>
          </a:stretch>
        </p:blipFill>
        <p:spPr>
          <a:xfrm>
            <a:off x="7064912" y="4314470"/>
            <a:ext cx="2876951" cy="2543530"/>
          </a:xfrm>
          <a:prstGeom prst="rect">
            <a:avLst/>
          </a:prstGeom>
        </p:spPr>
      </p:pic>
    </p:spTree>
    <p:extLst>
      <p:ext uri="{BB962C8B-B14F-4D97-AF65-F5344CB8AC3E}">
        <p14:creationId xmlns:p14="http://schemas.microsoft.com/office/powerpoint/2010/main" val="15563869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025299" y="544626"/>
            <a:ext cx="7811691" cy="964406"/>
          </a:xfrm>
        </p:spPr>
        <p:txBody>
          <a:bodyPr/>
          <a:lstStyle/>
          <a:p>
            <a:r>
              <a:rPr lang="ja-JP" altLang="en-US" dirty="0"/>
              <a:t>借眠</a:t>
            </a:r>
            <a:r>
              <a:rPr kumimoji="1" lang="ja-JP" altLang="en-US" dirty="0"/>
              <a:t>の返済期間</a:t>
            </a:r>
          </a:p>
        </p:txBody>
      </p:sp>
      <p:sp>
        <p:nvSpPr>
          <p:cNvPr id="3" name="正方形/長方形 2"/>
          <p:cNvSpPr/>
          <p:nvPr/>
        </p:nvSpPr>
        <p:spPr>
          <a:xfrm>
            <a:off x="2160105" y="1866474"/>
            <a:ext cx="7676885" cy="2862322"/>
          </a:xfrm>
          <a:prstGeom prst="rect">
            <a:avLst/>
          </a:prstGeom>
        </p:spPr>
        <p:txBody>
          <a:bodyPr wrap="square">
            <a:spAutoFit/>
          </a:bodyPr>
          <a:lstStyle/>
          <a:p>
            <a:r>
              <a:rPr lang="ja-JP" altLang="en-US" b="1" kern="0" dirty="0">
                <a:solidFill>
                  <a:srgbClr val="FF0000"/>
                </a:solidFill>
                <a:hlinkClick r:id="rId2"/>
              </a:rPr>
              <a:t>普段連日平均</a:t>
            </a:r>
            <a:r>
              <a:rPr lang="en-US" altLang="ja-JP" b="1" kern="0" dirty="0">
                <a:solidFill>
                  <a:srgbClr val="FF0000"/>
                </a:solidFill>
                <a:hlinkClick r:id="rId2"/>
              </a:rPr>
              <a:t>7.5</a:t>
            </a:r>
            <a:r>
              <a:rPr lang="ja-JP" altLang="en-US" b="1" kern="0" dirty="0">
                <a:solidFill>
                  <a:srgbClr val="FF0000"/>
                </a:solidFill>
                <a:hlinkClick r:id="rId2"/>
              </a:rPr>
              <a:t>時間寝ていた方</a:t>
            </a:r>
            <a:r>
              <a:rPr lang="en-US" altLang="ja-JP" b="1" kern="0" dirty="0">
                <a:solidFill>
                  <a:srgbClr val="FF0000"/>
                </a:solidFill>
                <a:hlinkClick r:id="rId2"/>
              </a:rPr>
              <a:t>8</a:t>
            </a:r>
            <a:r>
              <a:rPr lang="ja-JP" altLang="en-US" b="1" kern="0" dirty="0">
                <a:solidFill>
                  <a:srgbClr val="FF0000"/>
                </a:solidFill>
                <a:hlinkClick r:id="rId2"/>
              </a:rPr>
              <a:t>名。</a:t>
            </a:r>
            <a:endParaRPr lang="en-US" altLang="ja-JP" b="1" kern="0" dirty="0">
              <a:solidFill>
                <a:srgbClr val="FF0000"/>
              </a:solidFill>
              <a:hlinkClick r:id="rId2"/>
            </a:endParaRPr>
          </a:p>
          <a:p>
            <a:r>
              <a:rPr lang="ja-JP" altLang="en-US" b="1" kern="0" dirty="0">
                <a:solidFill>
                  <a:srgbClr val="FF0000"/>
                </a:solidFill>
                <a:hlinkClick r:id="rId2"/>
              </a:rPr>
              <a:t>連日</a:t>
            </a:r>
            <a:r>
              <a:rPr lang="en-US" altLang="ja-JP" b="1" kern="0" dirty="0">
                <a:solidFill>
                  <a:srgbClr val="FF0000"/>
                </a:solidFill>
                <a:hlinkClick r:id="rId2"/>
              </a:rPr>
              <a:t>14</a:t>
            </a:r>
            <a:r>
              <a:rPr lang="ja-JP" altLang="en-US" b="1" kern="0" dirty="0">
                <a:solidFill>
                  <a:srgbClr val="FF0000"/>
                </a:solidFill>
                <a:hlinkClick r:id="rId2"/>
              </a:rPr>
              <a:t>時間ベッドで横になることを強制。</a:t>
            </a:r>
            <a:endParaRPr lang="en-US" altLang="ja-JP" b="1" kern="0" dirty="0">
              <a:solidFill>
                <a:srgbClr val="FF0000"/>
              </a:solidFill>
              <a:hlinkClick r:id="" action="ppaction://noaction"/>
            </a:endParaRPr>
          </a:p>
          <a:p>
            <a:endParaRPr lang="en-US" altLang="ja-JP" b="1" kern="0" dirty="0">
              <a:solidFill>
                <a:srgbClr val="FF0000"/>
              </a:solidFill>
              <a:hlinkClick r:id="" action="ppaction://noaction"/>
            </a:endParaRPr>
          </a:p>
          <a:p>
            <a:endParaRPr lang="en-US" altLang="ja-JP" b="1" kern="0" dirty="0">
              <a:solidFill>
                <a:srgbClr val="FF0000"/>
              </a:solidFill>
              <a:hlinkClick r:id="" action="ppaction://noaction"/>
            </a:endParaRPr>
          </a:p>
          <a:p>
            <a:endParaRPr lang="en-US" altLang="ja-JP" b="1" kern="0" dirty="0">
              <a:solidFill>
                <a:srgbClr val="FF0000"/>
              </a:solidFill>
              <a:hlinkClick r:id="" action="ppaction://noaction"/>
            </a:endParaRPr>
          </a:p>
          <a:p>
            <a:endParaRPr lang="en-US" altLang="ja-JP" b="1" kern="0" dirty="0">
              <a:solidFill>
                <a:srgbClr val="FF0000"/>
              </a:solidFill>
              <a:hlinkClick r:id="" action="ppaction://noaction"/>
            </a:endParaRPr>
          </a:p>
          <a:p>
            <a:endParaRPr lang="en-US" altLang="ja-JP" b="1" kern="0" dirty="0">
              <a:solidFill>
                <a:srgbClr val="FF0000"/>
              </a:solidFill>
              <a:hlinkClick r:id="" action="ppaction://noaction"/>
            </a:endParaRPr>
          </a:p>
          <a:p>
            <a:r>
              <a:rPr lang="ja-JP" altLang="en-US" b="1" kern="0" dirty="0">
                <a:solidFill>
                  <a:srgbClr val="FF0000"/>
                </a:solidFill>
                <a:hlinkClick r:id="rId2"/>
              </a:rPr>
              <a:t>初日は８人平均で何時間寝たと思いますか？</a:t>
            </a:r>
            <a:endParaRPr lang="en-US" altLang="ja-JP" b="1" kern="0" dirty="0">
              <a:solidFill>
                <a:srgbClr val="FF0000"/>
              </a:solidFill>
              <a:hlinkClick r:id="" action="ppaction://noaction"/>
            </a:endParaRPr>
          </a:p>
          <a:p>
            <a:endParaRPr lang="en-US" altLang="ja-JP" b="1" kern="0" dirty="0">
              <a:solidFill>
                <a:srgbClr val="FF0000"/>
              </a:solidFill>
              <a:hlinkClick r:id="" action="ppaction://noaction"/>
            </a:endParaRPr>
          </a:p>
          <a:p>
            <a:r>
              <a:rPr lang="ja-JP" altLang="en-US" b="1" kern="0" dirty="0">
                <a:solidFill>
                  <a:srgbClr val="FF0000"/>
                </a:solidFill>
                <a:hlinkClick r:id="rId2"/>
              </a:rPr>
              <a:t>１週間後には何時間寝たと思いますか？</a:t>
            </a:r>
            <a:endParaRPr lang="en-US" altLang="ja-JP" b="1" kern="0" dirty="0">
              <a:solidFill>
                <a:srgbClr val="FF0000"/>
              </a:solidFill>
              <a:hlinkClick r:id="rId2"/>
            </a:endParaRPr>
          </a:p>
        </p:txBody>
      </p:sp>
    </p:spTree>
    <p:extLst>
      <p:ext uri="{BB962C8B-B14F-4D97-AF65-F5344CB8AC3E}">
        <p14:creationId xmlns:p14="http://schemas.microsoft.com/office/powerpoint/2010/main" val="191858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anim calcmode="lin" valueType="num">
                                      <p:cBhvr additive="base">
                                        <p:cTn id="1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025299" y="544626"/>
            <a:ext cx="7811691" cy="964406"/>
          </a:xfrm>
        </p:spPr>
        <p:txBody>
          <a:bodyPr/>
          <a:lstStyle/>
          <a:p>
            <a:r>
              <a:rPr lang="ja-JP" altLang="en-US" dirty="0"/>
              <a:t>借眠</a:t>
            </a:r>
            <a:r>
              <a:rPr kumimoji="1" lang="ja-JP" altLang="en-US" dirty="0"/>
              <a:t>の返済期間</a:t>
            </a:r>
          </a:p>
        </p:txBody>
      </p:sp>
      <p:pic>
        <p:nvPicPr>
          <p:cNvPr id="5" name="図 4"/>
          <p:cNvPicPr>
            <a:picLocks noChangeAspect="1"/>
          </p:cNvPicPr>
          <p:nvPr/>
        </p:nvPicPr>
        <p:blipFill>
          <a:blip r:embed="rId2"/>
          <a:stretch>
            <a:fillRect/>
          </a:stretch>
        </p:blipFill>
        <p:spPr>
          <a:xfrm>
            <a:off x="5344756" y="1302515"/>
            <a:ext cx="4717847" cy="3280865"/>
          </a:xfrm>
          <a:prstGeom prst="rect">
            <a:avLst/>
          </a:prstGeom>
        </p:spPr>
      </p:pic>
      <p:sp>
        <p:nvSpPr>
          <p:cNvPr id="6" name="正方形/長方形 5"/>
          <p:cNvSpPr/>
          <p:nvPr/>
        </p:nvSpPr>
        <p:spPr>
          <a:xfrm>
            <a:off x="8469962" y="1788568"/>
            <a:ext cx="2491027" cy="637482"/>
          </a:xfrm>
          <a:prstGeom prst="rect">
            <a:avLst/>
          </a:prstGeom>
        </p:spPr>
        <p:txBody>
          <a:bodyPr wrap="square">
            <a:spAutoFit/>
          </a:bodyPr>
          <a:lstStyle/>
          <a:p>
            <a:r>
              <a:rPr lang="ja-JP" altLang="en-US" sz="1181" dirty="0"/>
              <a:t>西野精治著　</a:t>
            </a:r>
            <a:endParaRPr lang="en-US" altLang="ja-JP" sz="1181" dirty="0"/>
          </a:p>
          <a:p>
            <a:r>
              <a:rPr lang="ja-JP" altLang="en-US" sz="1181" dirty="0"/>
              <a:t>スタンフォード式最高の睡眠　</a:t>
            </a:r>
            <a:endParaRPr lang="en-US" altLang="ja-JP" sz="1181" dirty="0"/>
          </a:p>
          <a:p>
            <a:r>
              <a:rPr lang="ja-JP" altLang="en-US" sz="1181" dirty="0"/>
              <a:t>サンマーク出版　</a:t>
            </a:r>
            <a:r>
              <a:rPr lang="en-US" altLang="ja-JP" sz="1181" dirty="0"/>
              <a:t>p49</a:t>
            </a:r>
            <a:endParaRPr lang="ja-JP" altLang="en-US" sz="1181" dirty="0"/>
          </a:p>
        </p:txBody>
      </p:sp>
      <p:sp>
        <p:nvSpPr>
          <p:cNvPr id="8" name="コンテンツ プレースホルダー 2"/>
          <p:cNvSpPr txBox="1">
            <a:spLocks/>
          </p:cNvSpPr>
          <p:nvPr/>
        </p:nvSpPr>
        <p:spPr bwMode="auto">
          <a:xfrm>
            <a:off x="1903785" y="1970840"/>
            <a:ext cx="7811691" cy="4607279"/>
          </a:xfrm>
          <a:prstGeom prst="rect">
            <a:avLst/>
          </a:prstGeom>
          <a:noFill/>
          <a:ln w="9525">
            <a:noFill/>
            <a:miter lim="800000"/>
            <a:headEnd/>
            <a:tailEnd/>
          </a:ln>
        </p:spPr>
        <p:txBody>
          <a:bodyPr vert="horz" wrap="square" lIns="77153" tIns="38576" rIns="77153" bIns="38576" numCol="1" anchor="t" anchorCtr="0" compatLnSpc="1">
            <a:prstTxWarp prst="textNoShape">
              <a:avLst/>
            </a:prstTxWarp>
          </a:bodyPr>
          <a:lstStyle>
            <a:lvl1pPr marL="342900" indent="-342900" algn="l" defTabSz="912813"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4163" algn="l" defTabSz="912813" rtl="0" eaLnBrk="0" fontAlgn="base" hangingPunct="0">
              <a:spcBef>
                <a:spcPct val="20000"/>
              </a:spcBef>
              <a:spcAft>
                <a:spcPct val="0"/>
              </a:spcAft>
              <a:buChar char="–"/>
              <a:defRPr kumimoji="1" sz="2700">
                <a:solidFill>
                  <a:schemeClr val="tx1"/>
                </a:solidFill>
                <a:latin typeface="+mn-lt"/>
                <a:ea typeface="+mn-ea"/>
              </a:defRPr>
            </a:lvl2pPr>
            <a:lvl3pPr marL="1143000" indent="-230188" algn="l" defTabSz="912813" rtl="0" eaLnBrk="0" fontAlgn="base" hangingPunct="0">
              <a:spcBef>
                <a:spcPct val="20000"/>
              </a:spcBef>
              <a:spcAft>
                <a:spcPct val="0"/>
              </a:spcAft>
              <a:buChar char="•"/>
              <a:defRPr kumimoji="1" sz="2500">
                <a:solidFill>
                  <a:schemeClr val="tx1"/>
                </a:solidFill>
                <a:latin typeface="+mn-lt"/>
                <a:ea typeface="+mn-ea"/>
              </a:defRPr>
            </a:lvl3pPr>
            <a:lvl4pPr marL="1601788" indent="-230188" algn="l" defTabSz="912813" rtl="0" eaLnBrk="0" fontAlgn="base" hangingPunct="0">
              <a:spcBef>
                <a:spcPct val="20000"/>
              </a:spcBef>
              <a:spcAft>
                <a:spcPct val="0"/>
              </a:spcAft>
              <a:buChar char="–"/>
              <a:defRPr kumimoji="1" sz="2000">
                <a:solidFill>
                  <a:schemeClr val="tx1"/>
                </a:solidFill>
                <a:latin typeface="+mn-lt"/>
                <a:ea typeface="+mn-ea"/>
              </a:defRPr>
            </a:lvl4pPr>
            <a:lvl5pPr marL="2055813" indent="-227013" algn="l" defTabSz="912813"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r>
              <a:rPr lang="ja-JP" altLang="en-US" sz="1350" kern="0" dirty="0">
                <a:solidFill>
                  <a:srgbClr val="FF0000"/>
                </a:solidFill>
                <a:hlinkClick r:id="rId3"/>
              </a:rPr>
              <a:t>普段連日平均</a:t>
            </a:r>
            <a:r>
              <a:rPr lang="en-US" altLang="ja-JP" sz="1350" kern="0" dirty="0">
                <a:solidFill>
                  <a:srgbClr val="FF0000"/>
                </a:solidFill>
                <a:hlinkClick r:id="rId3"/>
              </a:rPr>
              <a:t>7.5</a:t>
            </a:r>
            <a:r>
              <a:rPr lang="ja-JP" altLang="en-US" sz="1350" kern="0" dirty="0">
                <a:solidFill>
                  <a:srgbClr val="FF0000"/>
                </a:solidFill>
                <a:hlinkClick r:id="rId3"/>
              </a:rPr>
              <a:t>時間寝ていた方</a:t>
            </a:r>
            <a:r>
              <a:rPr lang="en-US" altLang="ja-JP" sz="1350" kern="0" dirty="0">
                <a:solidFill>
                  <a:srgbClr val="FF0000"/>
                </a:solidFill>
                <a:hlinkClick r:id="rId3"/>
              </a:rPr>
              <a:t>8</a:t>
            </a:r>
            <a:r>
              <a:rPr lang="ja-JP" altLang="en-US" sz="1350" kern="0" dirty="0">
                <a:solidFill>
                  <a:srgbClr val="FF0000"/>
                </a:solidFill>
                <a:hlinkClick r:id="rId3"/>
              </a:rPr>
              <a:t>名。</a:t>
            </a:r>
            <a:endParaRPr lang="en-US" altLang="ja-JP" sz="1350" kern="0" dirty="0">
              <a:solidFill>
                <a:srgbClr val="FF0000"/>
              </a:solidFill>
              <a:hlinkClick r:id="rId3"/>
            </a:endParaRPr>
          </a:p>
          <a:p>
            <a:r>
              <a:rPr lang="ja-JP" altLang="en-US" sz="1350" kern="0" dirty="0">
                <a:solidFill>
                  <a:srgbClr val="FF0000"/>
                </a:solidFill>
                <a:hlinkClick r:id="rId3"/>
              </a:rPr>
              <a:t>連日</a:t>
            </a:r>
            <a:r>
              <a:rPr lang="en-US" altLang="ja-JP" sz="1350" kern="0" dirty="0">
                <a:solidFill>
                  <a:srgbClr val="FF0000"/>
                </a:solidFill>
                <a:hlinkClick r:id="rId3"/>
              </a:rPr>
              <a:t>14</a:t>
            </a:r>
            <a:r>
              <a:rPr lang="ja-JP" altLang="en-US" sz="1350" kern="0" dirty="0">
                <a:solidFill>
                  <a:srgbClr val="FF0000"/>
                </a:solidFill>
                <a:hlinkClick r:id="rId3"/>
              </a:rPr>
              <a:t>時間ベッドで横になることを強制。</a:t>
            </a:r>
            <a:endParaRPr lang="en-US" altLang="ja-JP" sz="1350" kern="0" dirty="0">
              <a:solidFill>
                <a:srgbClr val="FF0000"/>
              </a:solidFill>
              <a:hlinkClick r:id="rId3"/>
            </a:endParaRPr>
          </a:p>
          <a:p>
            <a:endParaRPr lang="en-US" altLang="ja-JP" sz="1350" u="sng" kern="0" dirty="0">
              <a:hlinkClick r:id="" action="ppaction://noaction"/>
            </a:endParaRPr>
          </a:p>
          <a:p>
            <a:endParaRPr lang="en-US" altLang="ja-JP" sz="1350" u="sng" kern="0" dirty="0">
              <a:hlinkClick r:id="" action="ppaction://noaction"/>
            </a:endParaRPr>
          </a:p>
          <a:p>
            <a:endParaRPr lang="en-US" altLang="ja-JP" sz="1350" u="sng" kern="0" dirty="0">
              <a:hlinkClick r:id="" action="ppaction://noaction"/>
            </a:endParaRPr>
          </a:p>
          <a:p>
            <a:endParaRPr lang="en-US" altLang="ja-JP" sz="1350" u="sng" kern="0" dirty="0">
              <a:hlinkClick r:id="" action="ppaction://noaction"/>
            </a:endParaRPr>
          </a:p>
          <a:p>
            <a:endParaRPr lang="en-US" altLang="ja-JP" sz="1350" u="sng" kern="0" dirty="0">
              <a:hlinkClick r:id="" action="ppaction://noaction"/>
            </a:endParaRPr>
          </a:p>
          <a:p>
            <a:endParaRPr lang="en-US" altLang="ja-JP" sz="1350" u="sng" kern="0" dirty="0">
              <a:hlinkClick r:id="" action="ppaction://noaction"/>
            </a:endParaRPr>
          </a:p>
          <a:p>
            <a:endParaRPr lang="en-US" altLang="ja-JP" sz="1350" u="sng" kern="0" dirty="0">
              <a:hlinkClick r:id="" action="ppaction://noaction"/>
            </a:endParaRPr>
          </a:p>
          <a:p>
            <a:r>
              <a:rPr lang="ja-JP" altLang="en-US" sz="1350" u="sng" kern="0" dirty="0">
                <a:hlinkClick r:id="rId3"/>
              </a:rPr>
              <a:t>実験初日　</a:t>
            </a:r>
            <a:r>
              <a:rPr lang="en-US" altLang="ja-JP" sz="1350" u="sng" kern="0" dirty="0">
                <a:hlinkClick r:id="rId3"/>
              </a:rPr>
              <a:t>13</a:t>
            </a:r>
            <a:r>
              <a:rPr lang="ja-JP" altLang="en-US" sz="1350" u="sng" kern="0" dirty="0">
                <a:hlinkClick r:id="rId3"/>
              </a:rPr>
              <a:t>時間眠った。</a:t>
            </a:r>
            <a:endParaRPr lang="en-US" altLang="ja-JP" sz="1350" u="sng" kern="0" dirty="0">
              <a:hlinkClick r:id="rId3"/>
            </a:endParaRPr>
          </a:p>
          <a:p>
            <a:r>
              <a:rPr lang="ja-JP" altLang="en-US" sz="1350" u="sng" kern="0" dirty="0">
                <a:hlinkClick r:id="rId3"/>
              </a:rPr>
              <a:t>その後睡眠時間は減り、</a:t>
            </a:r>
            <a:r>
              <a:rPr lang="en-US" altLang="ja-JP" sz="1350" u="sng" kern="0" dirty="0">
                <a:hlinkClick r:id="rId3"/>
              </a:rPr>
              <a:t>1</a:t>
            </a:r>
            <a:r>
              <a:rPr lang="ja-JP" altLang="en-US" sz="1350" u="sng" kern="0" dirty="0">
                <a:hlinkClick r:id="rId3"/>
              </a:rPr>
              <a:t>週間後には睡眠時間は</a:t>
            </a:r>
            <a:r>
              <a:rPr lang="en-US" altLang="ja-JP" sz="1350" u="sng" kern="0" dirty="0">
                <a:hlinkClick r:id="rId3"/>
              </a:rPr>
              <a:t>9-10</a:t>
            </a:r>
            <a:r>
              <a:rPr lang="ja-JP" altLang="en-US" sz="1350" u="sng" kern="0" dirty="0">
                <a:hlinkClick r:id="rId3"/>
              </a:rPr>
              <a:t>時間に。</a:t>
            </a:r>
            <a:endParaRPr lang="en-US" altLang="ja-JP" sz="1350" u="sng" kern="0" dirty="0">
              <a:hlinkClick r:id="rId3"/>
            </a:endParaRPr>
          </a:p>
          <a:p>
            <a:r>
              <a:rPr lang="ja-JP" altLang="en-US" sz="1350" u="sng" kern="0" dirty="0">
                <a:hlinkClick r:id="rId3"/>
              </a:rPr>
              <a:t>実験開始</a:t>
            </a:r>
            <a:r>
              <a:rPr lang="en-US" altLang="ja-JP" sz="1350" u="sng" kern="0" dirty="0">
                <a:hlinkClick r:id="rId3"/>
              </a:rPr>
              <a:t>3</a:t>
            </a:r>
            <a:r>
              <a:rPr lang="ja-JP" altLang="en-US" sz="1350" u="sng" kern="0" dirty="0">
                <a:hlinkClick r:id="rId3"/>
              </a:rPr>
              <a:t>週間で睡眠時間は</a:t>
            </a:r>
            <a:r>
              <a:rPr lang="en-US" altLang="ja-JP" sz="1350" u="sng" kern="0" dirty="0">
                <a:hlinkClick r:id="rId3"/>
              </a:rPr>
              <a:t>8.2</a:t>
            </a:r>
            <a:r>
              <a:rPr lang="ja-JP" altLang="en-US" sz="1350" u="sng" kern="0" dirty="0">
                <a:hlinkClick r:id="rId3"/>
              </a:rPr>
              <a:t>時間で固定。　これが必要な睡眠時間であろう。</a:t>
            </a:r>
            <a:endParaRPr lang="en-US" altLang="ja-JP" sz="1350" u="sng" kern="0" dirty="0">
              <a:hlinkClick r:id="rId3"/>
            </a:endParaRPr>
          </a:p>
          <a:p>
            <a:r>
              <a:rPr lang="ja-JP" altLang="en-US" sz="1350" u="sng" kern="0" dirty="0">
                <a:hlinkClick r:id="rId3"/>
              </a:rPr>
              <a:t>つまりこの方々は期間は不明だが</a:t>
            </a:r>
            <a:r>
              <a:rPr lang="en-US" altLang="ja-JP" sz="1350" u="sng" kern="0" dirty="0">
                <a:hlinkClick r:id="rId3"/>
              </a:rPr>
              <a:t>8.2-7.5</a:t>
            </a:r>
            <a:r>
              <a:rPr lang="ja-JP" altLang="en-US" sz="1350" u="sng" kern="0" dirty="0">
                <a:hlinkClick r:id="rId3"/>
              </a:rPr>
              <a:t>＝</a:t>
            </a:r>
            <a:r>
              <a:rPr lang="en-US" altLang="ja-JP" sz="1350" u="sng" kern="0" dirty="0">
                <a:hlinkClick r:id="rId3"/>
              </a:rPr>
              <a:t>0.7</a:t>
            </a:r>
            <a:r>
              <a:rPr lang="ja-JP" altLang="en-US" sz="1350" u="sng" kern="0" dirty="0">
                <a:hlinkClick r:id="rId3"/>
              </a:rPr>
              <a:t>時間（</a:t>
            </a:r>
            <a:r>
              <a:rPr lang="en-US" altLang="ja-JP" sz="1350" u="sng" kern="0" dirty="0">
                <a:hlinkClick r:id="rId3"/>
              </a:rPr>
              <a:t>42</a:t>
            </a:r>
            <a:r>
              <a:rPr lang="ja-JP" altLang="en-US" sz="1350" u="sng" kern="0" dirty="0">
                <a:hlinkClick r:id="rId3"/>
              </a:rPr>
              <a:t>分）の睡眠不足が連日あった。</a:t>
            </a:r>
            <a:endParaRPr lang="en-US" altLang="ja-JP" sz="1350" u="sng" kern="0" dirty="0">
              <a:hlinkClick r:id="rId3"/>
            </a:endParaRPr>
          </a:p>
          <a:p>
            <a:r>
              <a:rPr lang="ja-JP" altLang="en-US" sz="1350" u="sng" kern="0" dirty="0">
                <a:hlinkClick r:id="rId3"/>
              </a:rPr>
              <a:t>そしてこの睡眠不足を解消するのに</a:t>
            </a:r>
            <a:r>
              <a:rPr lang="en-US" altLang="ja-JP" sz="1350" u="sng" kern="0" dirty="0">
                <a:hlinkClick r:id="rId3"/>
              </a:rPr>
              <a:t>3</a:t>
            </a:r>
            <a:r>
              <a:rPr lang="ja-JP" altLang="en-US" sz="1350" u="sng" kern="0" dirty="0">
                <a:hlinkClick r:id="rId3"/>
              </a:rPr>
              <a:t>週間かかった、といえる。</a:t>
            </a:r>
            <a:endParaRPr lang="en-US" altLang="ja-JP" sz="1181" kern="0" dirty="0">
              <a:hlinkClick r:id="" action="ppaction://noaction"/>
            </a:endParaRPr>
          </a:p>
          <a:p>
            <a:endParaRPr lang="en-US" altLang="ja-JP" sz="1181" kern="0" dirty="0">
              <a:hlinkClick r:id="" action="ppaction://noaction"/>
            </a:endParaRPr>
          </a:p>
          <a:p>
            <a:r>
              <a:rPr lang="en-US" altLang="ja-JP" sz="1181" kern="0" dirty="0" err="1">
                <a:hlinkClick r:id="" action="ppaction://noaction"/>
              </a:rPr>
              <a:t>Barbato</a:t>
            </a:r>
            <a:r>
              <a:rPr lang="en-US" altLang="ja-JP" sz="1181" kern="0" dirty="0">
                <a:hlinkClick r:id="" action="ppaction://noaction"/>
              </a:rPr>
              <a:t> G</a:t>
            </a:r>
            <a:r>
              <a:rPr lang="en-US" altLang="ja-JP" sz="1181" kern="0" baseline="30000" dirty="0"/>
              <a:t>1</a:t>
            </a:r>
            <a:r>
              <a:rPr lang="en-US" altLang="ja-JP" sz="1181" kern="0" dirty="0"/>
              <a:t>, </a:t>
            </a:r>
            <a:r>
              <a:rPr lang="en-US" altLang="ja-JP" sz="1181" kern="0" dirty="0">
                <a:hlinkClick r:id="rId4"/>
              </a:rPr>
              <a:t>Barker C</a:t>
            </a:r>
            <a:r>
              <a:rPr lang="en-US" altLang="ja-JP" sz="1181" kern="0" dirty="0"/>
              <a:t>, </a:t>
            </a:r>
            <a:r>
              <a:rPr lang="en-US" altLang="ja-JP" sz="1181" kern="0" dirty="0">
                <a:hlinkClick r:id="rId5"/>
              </a:rPr>
              <a:t>Bender C</a:t>
            </a:r>
            <a:r>
              <a:rPr lang="en-US" altLang="ja-JP" sz="1181" kern="0" dirty="0"/>
              <a:t>, </a:t>
            </a:r>
            <a:r>
              <a:rPr lang="en-US" altLang="ja-JP" sz="1181" kern="0" dirty="0" err="1">
                <a:hlinkClick r:id="rId6"/>
              </a:rPr>
              <a:t>Giesen</a:t>
            </a:r>
            <a:r>
              <a:rPr lang="en-US" altLang="ja-JP" sz="1181" kern="0" dirty="0">
                <a:hlinkClick r:id="rId6"/>
              </a:rPr>
              <a:t> HA</a:t>
            </a:r>
            <a:r>
              <a:rPr lang="en-US" altLang="ja-JP" sz="1181" kern="0" dirty="0"/>
              <a:t>, </a:t>
            </a:r>
            <a:r>
              <a:rPr lang="en-US" altLang="ja-JP" sz="1181" kern="0" dirty="0" err="1">
                <a:hlinkClick r:id="rId7"/>
              </a:rPr>
              <a:t>Wehr</a:t>
            </a:r>
            <a:r>
              <a:rPr lang="en-US" altLang="ja-JP" sz="1181" kern="0" dirty="0">
                <a:hlinkClick r:id="rId7"/>
              </a:rPr>
              <a:t> TA</a:t>
            </a:r>
            <a:r>
              <a:rPr lang="en-US" altLang="ja-JP" sz="1181" kern="0" dirty="0"/>
              <a:t>.</a:t>
            </a:r>
            <a:r>
              <a:rPr lang="ja-JP" altLang="en-US" sz="1181" kern="0" dirty="0"/>
              <a:t> </a:t>
            </a:r>
            <a:r>
              <a:rPr lang="en-US" altLang="ja-JP" sz="1181" kern="0" dirty="0"/>
              <a:t>Extended sleep in humans in 14 hour nights (LD 10:14): relationship between REM density and spontaneous awakening.</a:t>
            </a:r>
            <a:r>
              <a:rPr lang="en-US" altLang="ja-JP" sz="1181" kern="0" dirty="0">
                <a:hlinkClick r:id="rId8" tooltip="Electroencephalography and clinical neurophysiology."/>
              </a:rPr>
              <a:t> </a:t>
            </a:r>
            <a:r>
              <a:rPr lang="en-US" altLang="ja-JP" sz="1181" kern="0" dirty="0" err="1">
                <a:hlinkClick r:id="rId8" tooltip="Electroencephalography and clinical neurophysiology."/>
              </a:rPr>
              <a:t>Electroencephalogr</a:t>
            </a:r>
            <a:r>
              <a:rPr lang="en-US" altLang="ja-JP" sz="1181" kern="0" dirty="0">
                <a:hlinkClick r:id="rId8" tooltip="Electroencephalography and clinical neurophysiology."/>
              </a:rPr>
              <a:t> Clin </a:t>
            </a:r>
            <a:r>
              <a:rPr lang="en-US" altLang="ja-JP" sz="1181" kern="0" dirty="0" err="1">
                <a:hlinkClick r:id="rId8" tooltip="Electroencephalography and clinical neurophysiology."/>
              </a:rPr>
              <a:t>Neurophysiol</a:t>
            </a:r>
            <a:r>
              <a:rPr lang="en-US" altLang="ja-JP" sz="1181" kern="0" dirty="0">
                <a:hlinkClick r:id="rId8" tooltip="Electroencephalography and clinical neurophysiology."/>
              </a:rPr>
              <a:t>.</a:t>
            </a:r>
            <a:r>
              <a:rPr lang="en-US" altLang="ja-JP" sz="1181" kern="0" dirty="0"/>
              <a:t> 1994 Apr;90(4):291-7.</a:t>
            </a:r>
          </a:p>
          <a:p>
            <a:endParaRPr lang="en-US" altLang="ja-JP" sz="2700" kern="0" dirty="0"/>
          </a:p>
          <a:p>
            <a:endParaRPr lang="ja-JP" altLang="en-US" sz="2700" kern="0" dirty="0"/>
          </a:p>
        </p:txBody>
      </p:sp>
    </p:spTree>
    <p:extLst>
      <p:ext uri="{BB962C8B-B14F-4D97-AF65-F5344CB8AC3E}">
        <p14:creationId xmlns:p14="http://schemas.microsoft.com/office/powerpoint/2010/main" val="32847418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5DB536-D734-A621-2087-84F603C1D2D3}"/>
              </a:ext>
            </a:extLst>
          </p:cNvPr>
          <p:cNvSpPr>
            <a:spLocks noGrp="1"/>
          </p:cNvSpPr>
          <p:nvPr>
            <p:ph type="title"/>
          </p:nvPr>
        </p:nvSpPr>
        <p:spPr>
          <a:xfrm>
            <a:off x="838200" y="-191828"/>
            <a:ext cx="10515600" cy="1325563"/>
          </a:xfrm>
        </p:spPr>
        <p:txBody>
          <a:bodyPr/>
          <a:lstStyle/>
          <a:p>
            <a:r>
              <a:rPr lang="en-US" altLang="ja-JP" dirty="0"/>
              <a:t>BPS</a:t>
            </a:r>
            <a:r>
              <a:rPr lang="ja-JP" altLang="en-US" dirty="0"/>
              <a:t>モデル</a:t>
            </a:r>
          </a:p>
        </p:txBody>
      </p:sp>
      <p:sp>
        <p:nvSpPr>
          <p:cNvPr id="3" name="コンテンツ プレースホルダー 2">
            <a:extLst>
              <a:ext uri="{FF2B5EF4-FFF2-40B4-BE49-F238E27FC236}">
                <a16:creationId xmlns:a16="http://schemas.microsoft.com/office/drawing/2014/main" id="{628A9EB8-6537-6349-1655-40DF40162C38}"/>
              </a:ext>
            </a:extLst>
          </p:cNvPr>
          <p:cNvSpPr>
            <a:spLocks noGrp="1"/>
          </p:cNvSpPr>
          <p:nvPr>
            <p:ph idx="1"/>
          </p:nvPr>
        </p:nvSpPr>
        <p:spPr>
          <a:xfrm>
            <a:off x="838199" y="906087"/>
            <a:ext cx="11353801" cy="5752407"/>
          </a:xfrm>
        </p:spPr>
        <p:txBody>
          <a:bodyPr>
            <a:normAutofit fontScale="70000" lnSpcReduction="20000"/>
          </a:bodyPr>
          <a:lstStyle/>
          <a:p>
            <a:r>
              <a:rPr lang="ja-JP" altLang="en-US" dirty="0"/>
              <a:t>「バイオ</a:t>
            </a:r>
            <a:r>
              <a:rPr lang="en-US" altLang="ja-JP" dirty="0"/>
              <a:t>-</a:t>
            </a:r>
            <a:r>
              <a:rPr lang="ja-JP" altLang="en-US" dirty="0"/>
              <a:t>心理</a:t>
            </a:r>
            <a:r>
              <a:rPr lang="en-US" altLang="ja-JP" dirty="0"/>
              <a:t>-</a:t>
            </a:r>
            <a:r>
              <a:rPr lang="ja-JP" altLang="en-US" dirty="0"/>
              <a:t>社会モデル」の略称で、医学や心理学、社会学などの分野で広く使用されています。</a:t>
            </a:r>
            <a:endParaRPr lang="en-US" altLang="ja-JP" dirty="0"/>
          </a:p>
          <a:p>
            <a:pPr marL="0" indent="0">
              <a:buNone/>
            </a:pPr>
            <a:r>
              <a:rPr lang="ja-JP" altLang="en-US" dirty="0"/>
              <a:t>　　このモデルは、個々の健康や疾患の理解を深めるための枠組みとして役立ちます。具体的には、以</a:t>
            </a:r>
            <a:endParaRPr lang="en-US" altLang="ja-JP" dirty="0"/>
          </a:p>
          <a:p>
            <a:pPr marL="0" indent="0">
              <a:buNone/>
            </a:pPr>
            <a:r>
              <a:rPr lang="ja-JP" altLang="en-US" dirty="0"/>
              <a:t>　　下の要素から構成されています。</a:t>
            </a:r>
            <a:endParaRPr lang="en-US" altLang="ja-JP" dirty="0"/>
          </a:p>
          <a:p>
            <a:r>
              <a:rPr lang="ja-JP" altLang="en-US" dirty="0"/>
              <a:t>バイオ（生物学的）の要素</a:t>
            </a:r>
            <a:r>
              <a:rPr lang="en-US" altLang="ja-JP" dirty="0"/>
              <a:t>: </a:t>
            </a:r>
            <a:r>
              <a:rPr lang="ja-JP" altLang="en-US" dirty="0"/>
              <a:t>生物学的な側面で、身体的な状態や遺伝子、神経生理学的なプロセスな</a:t>
            </a:r>
            <a:endParaRPr lang="en-US" altLang="ja-JP" dirty="0"/>
          </a:p>
          <a:p>
            <a:pPr marL="0" indent="0">
              <a:buNone/>
            </a:pPr>
            <a:r>
              <a:rPr lang="ja-JP" altLang="en-US" dirty="0"/>
              <a:t>　　どが含まれます。例えば、体の状態や機能、病気の発生に関わる遺伝的な要因などがこれに該当し</a:t>
            </a:r>
            <a:endParaRPr lang="en-US" altLang="ja-JP" dirty="0"/>
          </a:p>
          <a:p>
            <a:pPr marL="0" indent="0">
              <a:buNone/>
            </a:pPr>
            <a:r>
              <a:rPr lang="ja-JP" altLang="en-US" dirty="0"/>
              <a:t>　　ます。</a:t>
            </a:r>
            <a:endParaRPr lang="en-US" altLang="ja-JP" dirty="0"/>
          </a:p>
          <a:p>
            <a:r>
              <a:rPr lang="ja-JP" altLang="en-US" dirty="0"/>
              <a:t>心理（心理学的）の要素</a:t>
            </a:r>
            <a:r>
              <a:rPr lang="en-US" altLang="ja-JP" dirty="0"/>
              <a:t>: </a:t>
            </a:r>
            <a:r>
              <a:rPr lang="ja-JP" altLang="en-US" dirty="0"/>
              <a:t>心理的な側面で、感情、認知、行動、そして個人の精神的な健康状態が含ま</a:t>
            </a:r>
            <a:endParaRPr lang="en-US" altLang="ja-JP" dirty="0"/>
          </a:p>
          <a:p>
            <a:pPr marL="0" indent="0">
              <a:buNone/>
            </a:pPr>
            <a:r>
              <a:rPr lang="ja-JP" altLang="en-US" dirty="0"/>
              <a:t>　　れます。これにはストレスの管理、認知行動療法の適用、感情の調整などが含まれます。</a:t>
            </a:r>
            <a:endParaRPr lang="en-US" altLang="ja-JP" dirty="0"/>
          </a:p>
          <a:p>
            <a:r>
              <a:rPr lang="ja-JP" altLang="en-US" dirty="0"/>
              <a:t>社会（社会的）の要素</a:t>
            </a:r>
            <a:r>
              <a:rPr lang="en-US" altLang="ja-JP" dirty="0"/>
              <a:t>: </a:t>
            </a:r>
            <a:r>
              <a:rPr lang="ja-JP" altLang="en-US" dirty="0"/>
              <a:t>社会的な側面で、個人が生活する環境、文化、社会的支援、家族や仲間との関</a:t>
            </a:r>
            <a:endParaRPr lang="en-US" altLang="ja-JP" dirty="0"/>
          </a:p>
          <a:p>
            <a:pPr marL="0" indent="0">
              <a:buNone/>
            </a:pPr>
            <a:r>
              <a:rPr lang="ja-JP" altLang="en-US" dirty="0"/>
              <a:t>　　係などが考慮されます。例えば、仕事や学校でのストレス、社会的支援の有無、文化的な期待や制約</a:t>
            </a:r>
            <a:endParaRPr lang="en-US" altLang="ja-JP" dirty="0"/>
          </a:p>
          <a:p>
            <a:pPr marL="0" indent="0">
              <a:buNone/>
            </a:pPr>
            <a:r>
              <a:rPr lang="ja-JP" altLang="en-US" dirty="0"/>
              <a:t>　　などが含まれます。</a:t>
            </a:r>
            <a:endParaRPr lang="en-US" altLang="ja-JP" dirty="0"/>
          </a:p>
          <a:p>
            <a:r>
              <a:rPr lang="ja-JP" altLang="en-US" dirty="0"/>
              <a:t>このモデルは、健康や疾患の理解を多面的に捉え、それぞれの要素が相互に影響しあっていることを</a:t>
            </a:r>
            <a:endParaRPr lang="en-US" altLang="ja-JP" dirty="0"/>
          </a:p>
          <a:p>
            <a:pPr marL="0" indent="0">
              <a:buNone/>
            </a:pPr>
            <a:r>
              <a:rPr lang="ja-JP" altLang="en-US" dirty="0"/>
              <a:t>　　強調します。例えば、身体的な症状が心理的なストレスや社会的な状況にどう影響を及ぼすか、といっ</a:t>
            </a:r>
            <a:endParaRPr lang="en-US" altLang="ja-JP" dirty="0"/>
          </a:p>
          <a:p>
            <a:pPr marL="0" indent="0">
              <a:buNone/>
            </a:pPr>
            <a:r>
              <a:rPr lang="ja-JP" altLang="en-US" dirty="0"/>
              <a:t>　　た関係性を探ることができます。</a:t>
            </a:r>
          </a:p>
        </p:txBody>
      </p:sp>
      <p:sp>
        <p:nvSpPr>
          <p:cNvPr id="5" name="テキスト ボックス 4">
            <a:extLst>
              <a:ext uri="{FF2B5EF4-FFF2-40B4-BE49-F238E27FC236}">
                <a16:creationId xmlns:a16="http://schemas.microsoft.com/office/drawing/2014/main" id="{1622BB21-CA25-217E-B658-5988C2BABBF6}"/>
              </a:ext>
            </a:extLst>
          </p:cNvPr>
          <p:cNvSpPr txBox="1"/>
          <p:nvPr/>
        </p:nvSpPr>
        <p:spPr>
          <a:xfrm>
            <a:off x="222364" y="5659182"/>
            <a:ext cx="11822777" cy="1200329"/>
          </a:xfrm>
          <a:prstGeom prst="rect">
            <a:avLst/>
          </a:prstGeom>
          <a:noFill/>
        </p:spPr>
        <p:txBody>
          <a:bodyPr wrap="square">
            <a:spAutoFit/>
          </a:bodyPr>
          <a:lstStyle/>
          <a:p>
            <a:r>
              <a:rPr lang="ja-JP" altLang="en-US" dirty="0"/>
              <a:t>朝起きることができない中学生も、明日彼女と</a:t>
            </a:r>
            <a:r>
              <a:rPr lang="en-US" altLang="ja-JP" dirty="0"/>
              <a:t>TDR</a:t>
            </a:r>
            <a:r>
              <a:rPr lang="ja-JP" altLang="en-US" dirty="0"/>
              <a:t>でデート、となれば起きることができるんです。でも起きることができると周囲は、やればできるじゃん、やっぱり怠けているんだ、と判断しがちです。でもそれは違います。</a:t>
            </a:r>
            <a:r>
              <a:rPr lang="en-US" altLang="ja-JP" dirty="0"/>
              <a:t>B</a:t>
            </a:r>
            <a:r>
              <a:rPr lang="ja-JP" altLang="en-US" dirty="0"/>
              <a:t>を</a:t>
            </a:r>
            <a:r>
              <a:rPr lang="en-US" altLang="ja-JP" dirty="0"/>
              <a:t>P</a:t>
            </a:r>
            <a:r>
              <a:rPr lang="ja-JP" altLang="en-US" dirty="0"/>
              <a:t>が上回ったから、気合と根性が生物学的な睡眠不足の課題を凌駕したので、起きることができたんです。でもそれを５日続ける、となったら、それは</a:t>
            </a:r>
            <a:r>
              <a:rPr lang="en-US" altLang="ja-JP" dirty="0"/>
              <a:t>B</a:t>
            </a:r>
            <a:r>
              <a:rPr lang="ja-JP" altLang="en-US" dirty="0"/>
              <a:t>が</a:t>
            </a:r>
            <a:r>
              <a:rPr lang="en-US" altLang="ja-JP" dirty="0"/>
              <a:t>P</a:t>
            </a:r>
            <a:r>
              <a:rPr lang="ja-JP" altLang="en-US" dirty="0"/>
              <a:t>を上回ってできなくなります。</a:t>
            </a:r>
          </a:p>
        </p:txBody>
      </p:sp>
    </p:spTree>
    <p:extLst>
      <p:ext uri="{BB962C8B-B14F-4D97-AF65-F5344CB8AC3E}">
        <p14:creationId xmlns:p14="http://schemas.microsoft.com/office/powerpoint/2010/main" val="107132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2EB8E8-D033-D532-FAE4-09BBA3C224B0}"/>
              </a:ext>
            </a:extLst>
          </p:cNvPr>
          <p:cNvSpPr>
            <a:spLocks noGrp="1"/>
          </p:cNvSpPr>
          <p:nvPr>
            <p:ph type="title"/>
          </p:nvPr>
        </p:nvSpPr>
        <p:spPr>
          <a:xfrm>
            <a:off x="838200" y="-237041"/>
            <a:ext cx="10515600" cy="1325563"/>
          </a:xfrm>
        </p:spPr>
        <p:txBody>
          <a:bodyPr/>
          <a:lstStyle/>
          <a:p>
            <a:r>
              <a:rPr kumimoji="1" lang="en-US" altLang="ja-JP" dirty="0"/>
              <a:t>IQ</a:t>
            </a:r>
            <a:r>
              <a:rPr kumimoji="1" lang="ja-JP" altLang="en-US" dirty="0"/>
              <a:t>、平均寿命、睡眠時間</a:t>
            </a:r>
          </a:p>
        </p:txBody>
      </p:sp>
      <p:sp>
        <p:nvSpPr>
          <p:cNvPr id="3" name="コンテンツ プレースホルダー 2">
            <a:extLst>
              <a:ext uri="{FF2B5EF4-FFF2-40B4-BE49-F238E27FC236}">
                <a16:creationId xmlns:a16="http://schemas.microsoft.com/office/drawing/2014/main" id="{0897492F-388D-7961-F8CB-D265C4611CA1}"/>
              </a:ext>
            </a:extLst>
          </p:cNvPr>
          <p:cNvSpPr>
            <a:spLocks noGrp="1"/>
          </p:cNvSpPr>
          <p:nvPr>
            <p:ph idx="1"/>
          </p:nvPr>
        </p:nvSpPr>
        <p:spPr>
          <a:xfrm>
            <a:off x="289931" y="769434"/>
            <a:ext cx="11701605" cy="5965903"/>
          </a:xfrm>
        </p:spPr>
        <p:txBody>
          <a:bodyPr>
            <a:normAutofit fontScale="55000" lnSpcReduction="20000"/>
          </a:bodyPr>
          <a:lstStyle/>
          <a:p>
            <a:pPr>
              <a:lnSpc>
                <a:spcPct val="120000"/>
              </a:lnSpc>
            </a:pPr>
            <a:r>
              <a:rPr kumimoji="1" lang="ja-JP" altLang="en-US" dirty="0"/>
              <a:t>仮に脳機能が</a:t>
            </a:r>
            <a:r>
              <a:rPr kumimoji="1" lang="en-US" altLang="ja-JP" dirty="0"/>
              <a:t>IQ</a:t>
            </a:r>
            <a:r>
              <a:rPr kumimoji="1" lang="ja-JP" altLang="en-US" dirty="0"/>
              <a:t>、身体機能が平均寿命（新生児の平均余命）で示されるとしたならば、日本人の</a:t>
            </a:r>
            <a:r>
              <a:rPr kumimoji="1" lang="en-US" altLang="ja-JP" dirty="0"/>
              <a:t>IQ</a:t>
            </a:r>
            <a:r>
              <a:rPr kumimoji="1" lang="ja-JP" altLang="en-US" dirty="0"/>
              <a:t>、平均寿命は決して望ましい値ではない事が予想される。</a:t>
            </a:r>
            <a:endParaRPr kumimoji="1" lang="en-US" altLang="ja-JP" dirty="0"/>
          </a:p>
          <a:p>
            <a:pPr>
              <a:lnSpc>
                <a:spcPct val="120000"/>
              </a:lnSpc>
            </a:pPr>
            <a:r>
              <a:rPr kumimoji="1" lang="ja-JP" altLang="en-US" dirty="0"/>
              <a:t>しかし周知の通り、日本人の</a:t>
            </a:r>
            <a:r>
              <a:rPr kumimoji="1" lang="en-US" altLang="ja-JP" dirty="0"/>
              <a:t>IQ</a:t>
            </a:r>
            <a:r>
              <a:rPr kumimoji="1" lang="ja-JP" altLang="en-US" dirty="0"/>
              <a:t>（</a:t>
            </a:r>
            <a:r>
              <a:rPr kumimoji="1" lang="en-US" altLang="ja-JP" dirty="0">
                <a:hlinkClick r:id="rId2"/>
              </a:rPr>
              <a:t>http://www.photius.com/rankings/national_iq_scores_country_ranks.html</a:t>
            </a:r>
            <a:r>
              <a:rPr kumimoji="1" lang="ja-JP" altLang="en-US" dirty="0">
                <a:hlinkClick r:id="rId2"/>
              </a:rPr>
              <a:t>）、</a:t>
            </a:r>
            <a:endParaRPr kumimoji="1" lang="en-US" altLang="ja-JP" dirty="0"/>
          </a:p>
          <a:p>
            <a:pPr>
              <a:lnSpc>
                <a:spcPct val="120000"/>
              </a:lnSpc>
            </a:pPr>
            <a:endParaRPr kumimoji="1" lang="en-US" altLang="ja-JP" dirty="0"/>
          </a:p>
          <a:p>
            <a:pPr>
              <a:lnSpc>
                <a:spcPct val="120000"/>
              </a:lnSpc>
            </a:pPr>
            <a:r>
              <a:rPr kumimoji="1" lang="ja-JP" altLang="en-US" dirty="0"/>
              <a:t>平均寿命（</a:t>
            </a:r>
            <a:r>
              <a:rPr lang="en-US" altLang="ja-JP" dirty="0">
                <a:hlinkClick r:id="rId3"/>
              </a:rPr>
              <a:t>https://memorva.jp/ranking/unfpa/who_whs_life_expectancy.php</a:t>
            </a:r>
            <a:r>
              <a:rPr lang="en-US" altLang="ja-JP" dirty="0"/>
              <a:t>)</a:t>
            </a:r>
          </a:p>
          <a:p>
            <a:pPr>
              <a:lnSpc>
                <a:spcPct val="120000"/>
              </a:lnSpc>
            </a:pPr>
            <a:endParaRPr lang="en-US" altLang="ja-JP" dirty="0"/>
          </a:p>
          <a:p>
            <a:pPr marL="0" indent="0">
              <a:lnSpc>
                <a:spcPct val="120000"/>
              </a:lnSpc>
              <a:buNone/>
            </a:pPr>
            <a:r>
              <a:rPr kumimoji="1" lang="ja-JP" altLang="en-US" dirty="0"/>
              <a:t>　　　　　　は、それぞれ</a:t>
            </a:r>
            <a:r>
              <a:rPr kumimoji="1" lang="en-US" altLang="ja-JP" dirty="0"/>
              <a:t>105</a:t>
            </a:r>
            <a:r>
              <a:rPr kumimoji="1" lang="ja-JP" altLang="en-US" dirty="0"/>
              <a:t>、</a:t>
            </a:r>
            <a:r>
              <a:rPr kumimoji="1" lang="en-US" altLang="ja-JP" dirty="0"/>
              <a:t>84.5</a:t>
            </a:r>
            <a:r>
              <a:rPr kumimoji="1" lang="ja-JP" altLang="en-US" dirty="0"/>
              <a:t>歳で世界</a:t>
            </a:r>
            <a:r>
              <a:rPr kumimoji="1" lang="en-US" altLang="ja-JP" dirty="0"/>
              <a:t>3</a:t>
            </a:r>
            <a:r>
              <a:rPr kumimoji="1" lang="ja-JP" altLang="en-US" dirty="0"/>
              <a:t>位</a:t>
            </a:r>
            <a:r>
              <a:rPr lang="ja-JP" altLang="en-US" dirty="0"/>
              <a:t>と</a:t>
            </a:r>
            <a:r>
              <a:rPr lang="en-US" altLang="ja-JP" dirty="0"/>
              <a:t>1</a:t>
            </a:r>
            <a:r>
              <a:rPr lang="ja-JP" altLang="en-US" dirty="0"/>
              <a:t>位</a:t>
            </a:r>
            <a:r>
              <a:rPr kumimoji="1" lang="ja-JP" altLang="en-US" dirty="0"/>
              <a:t>だ。日本人の脳機能及び身体機能が望ましくない状況にあるとはとても言えない。</a:t>
            </a:r>
            <a:endParaRPr kumimoji="1" lang="en-US" altLang="ja-JP" dirty="0"/>
          </a:p>
          <a:p>
            <a:pPr>
              <a:lnSpc>
                <a:spcPct val="120000"/>
              </a:lnSpc>
            </a:pPr>
            <a:r>
              <a:rPr lang="ja-JP" altLang="en-US" dirty="0"/>
              <a:t>そこで</a:t>
            </a:r>
            <a:r>
              <a:rPr kumimoji="1" lang="en-US" altLang="ja-JP" dirty="0"/>
              <a:t>OECD</a:t>
            </a:r>
            <a:r>
              <a:rPr kumimoji="1" lang="ja-JP" altLang="en-US" dirty="0"/>
              <a:t>のデータにある</a:t>
            </a:r>
            <a:r>
              <a:rPr kumimoji="1" lang="en-US" altLang="ja-JP" dirty="0"/>
              <a:t>33</a:t>
            </a:r>
            <a:r>
              <a:rPr kumimoji="1" lang="ja-JP" altLang="en-US" dirty="0"/>
              <a:t>の国々（</a:t>
            </a:r>
            <a:r>
              <a:rPr kumimoji="1" lang="en-US" altLang="ja-JP" dirty="0">
                <a:hlinkClick r:id="rId4"/>
              </a:rPr>
              <a:t>https://wellnesslab-report.jp/pj/sleep/sleep_issues.html</a:t>
            </a:r>
            <a:r>
              <a:rPr kumimoji="1" lang="ja-JP" altLang="en-US" dirty="0"/>
              <a:t>）で、</a:t>
            </a:r>
            <a:endParaRPr kumimoji="1" lang="en-US" altLang="ja-JP" dirty="0"/>
          </a:p>
          <a:p>
            <a:pPr>
              <a:lnSpc>
                <a:spcPct val="120000"/>
              </a:lnSpc>
            </a:pPr>
            <a:endParaRPr lang="en-US" altLang="ja-JP" dirty="0"/>
          </a:p>
          <a:p>
            <a:pPr>
              <a:lnSpc>
                <a:spcPct val="120000"/>
              </a:lnSpc>
            </a:pPr>
            <a:endParaRPr kumimoji="1" lang="en-US" altLang="ja-JP" dirty="0"/>
          </a:p>
          <a:p>
            <a:pPr marL="0" indent="0">
              <a:lnSpc>
                <a:spcPct val="120000"/>
              </a:lnSpc>
              <a:buNone/>
            </a:pPr>
            <a:r>
              <a:rPr lang="ja-JP" altLang="en-US" dirty="0"/>
              <a:t>　　　　</a:t>
            </a:r>
            <a:r>
              <a:rPr kumimoji="1" lang="ja-JP" altLang="en-US" dirty="0"/>
              <a:t>睡眠時間と</a:t>
            </a:r>
            <a:r>
              <a:rPr kumimoji="1" lang="en-US" altLang="ja-JP" dirty="0"/>
              <a:t>IQ</a:t>
            </a:r>
            <a:r>
              <a:rPr kumimoji="1" lang="ja-JP" altLang="en-US" dirty="0"/>
              <a:t>、及び平均寿命との相関を見たところ、</a:t>
            </a:r>
            <a:endParaRPr kumimoji="1" lang="en-US" altLang="ja-JP" dirty="0"/>
          </a:p>
          <a:p>
            <a:pPr marL="0" indent="0">
              <a:lnSpc>
                <a:spcPct val="120000"/>
              </a:lnSpc>
              <a:buNone/>
            </a:pPr>
            <a:r>
              <a:rPr lang="ja-JP" altLang="en-US" dirty="0"/>
              <a:t>　　　　</a:t>
            </a:r>
            <a:r>
              <a:rPr kumimoji="1" lang="ja-JP" altLang="en-US" dirty="0"/>
              <a:t>なんといずれも１％の危険率で有意な負の相関（睡眠時間 </a:t>
            </a:r>
            <a:r>
              <a:rPr kumimoji="1" lang="en-US" altLang="ja-JP" dirty="0"/>
              <a:t>vs IQ; -0.46</a:t>
            </a:r>
            <a:r>
              <a:rPr kumimoji="1" lang="ja-JP" altLang="en-US" dirty="0"/>
              <a:t>、睡眠時間 </a:t>
            </a:r>
            <a:r>
              <a:rPr kumimoji="1" lang="en-US" altLang="ja-JP" dirty="0"/>
              <a:t>vs </a:t>
            </a:r>
            <a:r>
              <a:rPr kumimoji="1" lang="ja-JP" altLang="en-US" dirty="0"/>
              <a:t>平均寿命</a:t>
            </a:r>
            <a:r>
              <a:rPr kumimoji="1" lang="en-US" altLang="ja-JP" dirty="0"/>
              <a:t>; -0.53</a:t>
            </a:r>
            <a:r>
              <a:rPr kumimoji="1" lang="ja-JP" altLang="en-US" dirty="0"/>
              <a:t>）を呈したのだ。</a:t>
            </a:r>
            <a:r>
              <a:rPr lang="ja-JP" altLang="en-US" dirty="0"/>
              <a:t>値が極端な南アフリカ</a:t>
            </a:r>
            <a:endParaRPr lang="en-US" altLang="ja-JP" dirty="0"/>
          </a:p>
          <a:p>
            <a:pPr marL="0" indent="0">
              <a:lnSpc>
                <a:spcPct val="120000"/>
              </a:lnSpc>
              <a:buNone/>
            </a:pPr>
            <a:r>
              <a:rPr lang="ja-JP" altLang="en-US" dirty="0"/>
              <a:t>　　　　を除くと、</a:t>
            </a:r>
            <a:r>
              <a:rPr lang="en-US" altLang="ja-JP" dirty="0"/>
              <a:t>IQ</a:t>
            </a:r>
            <a:r>
              <a:rPr lang="ja-JP" altLang="en-US" dirty="0"/>
              <a:t>の相関係数の有意性は失われた（</a:t>
            </a:r>
            <a:r>
              <a:rPr lang="en-US" altLang="ja-JP" dirty="0"/>
              <a:t>P=0.11</a:t>
            </a:r>
            <a:r>
              <a:rPr lang="ja-JP" altLang="en-US" dirty="0"/>
              <a:t>）が、平均寿命の負の相関の有意性は保たれていた。</a:t>
            </a:r>
            <a:endParaRPr kumimoji="1" lang="en-US" altLang="ja-JP" dirty="0"/>
          </a:p>
          <a:p>
            <a:pPr>
              <a:lnSpc>
                <a:spcPct val="120000"/>
              </a:lnSpc>
            </a:pPr>
            <a:r>
              <a:rPr kumimoji="1" lang="ja-JP" altLang="en-US" dirty="0"/>
              <a:t>医療、教育等社会的なインフラ整備等生物学的要因以外にも</a:t>
            </a:r>
            <a:r>
              <a:rPr kumimoji="1" lang="en-US" altLang="ja-JP" dirty="0"/>
              <a:t>IQ</a:t>
            </a:r>
            <a:r>
              <a:rPr kumimoji="1" lang="ja-JP" altLang="en-US" dirty="0"/>
              <a:t>、平均寿命に影響する要因はあり、また現在の睡眠時間がその後どの時点で脳機能、身体機能に影響するか等々解明すべき課題はあるが、睡眠の生物学的意義を考える際無視できない結果と感じている。</a:t>
            </a:r>
          </a:p>
          <a:p>
            <a:endParaRPr kumimoji="1" lang="ja-JP" altLang="en-US" dirty="0"/>
          </a:p>
          <a:p>
            <a:endParaRPr kumimoji="1" lang="ja-JP" altLang="en-US" dirty="0"/>
          </a:p>
        </p:txBody>
      </p:sp>
      <p:pic>
        <p:nvPicPr>
          <p:cNvPr id="5" name="図 4">
            <a:extLst>
              <a:ext uri="{FF2B5EF4-FFF2-40B4-BE49-F238E27FC236}">
                <a16:creationId xmlns:a16="http://schemas.microsoft.com/office/drawing/2014/main" id="{A1B2AFDC-25FD-C718-4BAE-3E2271499935}"/>
              </a:ext>
            </a:extLst>
          </p:cNvPr>
          <p:cNvPicPr>
            <a:picLocks noChangeAspect="1"/>
          </p:cNvPicPr>
          <p:nvPr/>
        </p:nvPicPr>
        <p:blipFill>
          <a:blip r:embed="rId5"/>
          <a:stretch>
            <a:fillRect/>
          </a:stretch>
        </p:blipFill>
        <p:spPr>
          <a:xfrm>
            <a:off x="9966392" y="1199464"/>
            <a:ext cx="898214" cy="895533"/>
          </a:xfrm>
          <a:prstGeom prst="rect">
            <a:avLst/>
          </a:prstGeom>
        </p:spPr>
      </p:pic>
      <p:pic>
        <p:nvPicPr>
          <p:cNvPr id="7" name="図 6">
            <a:extLst>
              <a:ext uri="{FF2B5EF4-FFF2-40B4-BE49-F238E27FC236}">
                <a16:creationId xmlns:a16="http://schemas.microsoft.com/office/drawing/2014/main" id="{FB45B8C3-3790-1F0A-8637-9C456BE5B40B}"/>
              </a:ext>
            </a:extLst>
          </p:cNvPr>
          <p:cNvPicPr>
            <a:picLocks noChangeAspect="1"/>
          </p:cNvPicPr>
          <p:nvPr/>
        </p:nvPicPr>
        <p:blipFill>
          <a:blip r:embed="rId6"/>
          <a:stretch>
            <a:fillRect/>
          </a:stretch>
        </p:blipFill>
        <p:spPr>
          <a:xfrm>
            <a:off x="7161789" y="1735040"/>
            <a:ext cx="978094" cy="1002319"/>
          </a:xfrm>
          <a:prstGeom prst="rect">
            <a:avLst/>
          </a:prstGeom>
        </p:spPr>
      </p:pic>
      <p:pic>
        <p:nvPicPr>
          <p:cNvPr id="9" name="図 8">
            <a:extLst>
              <a:ext uri="{FF2B5EF4-FFF2-40B4-BE49-F238E27FC236}">
                <a16:creationId xmlns:a16="http://schemas.microsoft.com/office/drawing/2014/main" id="{C376C5DA-A674-7931-DA44-348701D5E8C7}"/>
              </a:ext>
            </a:extLst>
          </p:cNvPr>
          <p:cNvPicPr>
            <a:picLocks noChangeAspect="1"/>
          </p:cNvPicPr>
          <p:nvPr/>
        </p:nvPicPr>
        <p:blipFill>
          <a:blip r:embed="rId7"/>
          <a:stretch>
            <a:fillRect/>
          </a:stretch>
        </p:blipFill>
        <p:spPr>
          <a:xfrm>
            <a:off x="8614977" y="3089708"/>
            <a:ext cx="1090495" cy="1131389"/>
          </a:xfrm>
          <a:prstGeom prst="rect">
            <a:avLst/>
          </a:prstGeom>
        </p:spPr>
      </p:pic>
    </p:spTree>
    <p:extLst>
      <p:ext uri="{BB962C8B-B14F-4D97-AF65-F5344CB8AC3E}">
        <p14:creationId xmlns:p14="http://schemas.microsoft.com/office/powerpoint/2010/main" val="38386728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987734-1228-79C1-5C6F-358FB8AFB2CD}"/>
              </a:ext>
            </a:extLst>
          </p:cNvPr>
          <p:cNvSpPr>
            <a:spLocks noGrp="1"/>
          </p:cNvSpPr>
          <p:nvPr>
            <p:ph type="title"/>
          </p:nvPr>
        </p:nvSpPr>
        <p:spPr/>
        <p:txBody>
          <a:bodyPr>
            <a:normAutofit fontScale="90000"/>
          </a:bodyPr>
          <a:lstStyle/>
          <a:p>
            <a:r>
              <a:rPr lang="en-US" altLang="ja-JP" sz="5400" dirty="0"/>
              <a:t>Take Home Message</a:t>
            </a:r>
            <a:br>
              <a:rPr lang="ja-JP" altLang="en-US" dirty="0"/>
            </a:br>
            <a:endParaRPr kumimoji="1" lang="ja-JP" altLang="en-US" dirty="0"/>
          </a:p>
        </p:txBody>
      </p:sp>
      <p:sp>
        <p:nvSpPr>
          <p:cNvPr id="3" name="コンテンツ プレースホルダー 2">
            <a:extLst>
              <a:ext uri="{FF2B5EF4-FFF2-40B4-BE49-F238E27FC236}">
                <a16:creationId xmlns:a16="http://schemas.microsoft.com/office/drawing/2014/main" id="{9989905C-5DAD-9A3A-82AF-30F6F4E8348B}"/>
              </a:ext>
            </a:extLst>
          </p:cNvPr>
          <p:cNvSpPr>
            <a:spLocks noGrp="1"/>
          </p:cNvSpPr>
          <p:nvPr>
            <p:ph idx="1"/>
          </p:nvPr>
        </p:nvSpPr>
        <p:spPr/>
        <p:txBody>
          <a:bodyPr/>
          <a:lstStyle/>
          <a:p>
            <a:pPr marL="0" indent="0">
              <a:buNone/>
            </a:pPr>
            <a:r>
              <a:rPr kumimoji="1" lang="ja-JP" altLang="en-US" sz="5000" dirty="0"/>
              <a:t>ヒトは寝て食べて出して</a:t>
            </a:r>
            <a:r>
              <a:rPr lang="ja-JP" altLang="en-US" sz="5000" dirty="0"/>
              <a:t>、</a:t>
            </a:r>
            <a:endParaRPr lang="en-US" altLang="ja-JP" sz="5000" dirty="0"/>
          </a:p>
          <a:p>
            <a:pPr marL="0" indent="0">
              <a:buNone/>
            </a:pPr>
            <a:r>
              <a:rPr lang="ja-JP" altLang="en-US" sz="5000" dirty="0"/>
              <a:t>　　　　　</a:t>
            </a:r>
            <a:r>
              <a:rPr kumimoji="1" lang="ja-JP" altLang="en-US" sz="5000" dirty="0"/>
              <a:t>初めて脳と身体が</a:t>
            </a:r>
            <a:endParaRPr kumimoji="1" lang="en-US" altLang="ja-JP" sz="5000" dirty="0"/>
          </a:p>
          <a:p>
            <a:pPr marL="0" indent="0">
              <a:buNone/>
            </a:pPr>
            <a:r>
              <a:rPr lang="ja-JP" altLang="en-US" sz="5000" dirty="0"/>
              <a:t>　　　</a:t>
            </a:r>
            <a:r>
              <a:rPr kumimoji="1" lang="ja-JP" altLang="en-US" sz="5000" dirty="0"/>
              <a:t>ベストパフォーマンスとなる</a:t>
            </a:r>
            <a:endParaRPr kumimoji="1" lang="en-US" altLang="ja-JP" sz="5000" dirty="0"/>
          </a:p>
          <a:p>
            <a:pPr marL="0" indent="0">
              <a:buNone/>
            </a:pPr>
            <a:r>
              <a:rPr lang="ja-JP" altLang="en-US" sz="5000" dirty="0"/>
              <a:t>　　　　　　　　　　　　　　　</a:t>
            </a:r>
            <a:r>
              <a:rPr kumimoji="1" lang="ja-JP" altLang="en-US" sz="5000" dirty="0"/>
              <a:t>昼行性の動物</a:t>
            </a:r>
          </a:p>
          <a:p>
            <a:endParaRPr kumimoji="1" lang="ja-JP" altLang="en-US" dirty="0"/>
          </a:p>
        </p:txBody>
      </p:sp>
    </p:spTree>
    <p:extLst>
      <p:ext uri="{BB962C8B-B14F-4D97-AF65-F5344CB8AC3E}">
        <p14:creationId xmlns:p14="http://schemas.microsoft.com/office/powerpoint/2010/main" val="3607150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6D4BB-E52F-BF31-9B21-4598B94069E7}"/>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37D2A48F-D796-66D7-000B-17F06836EB83}"/>
              </a:ext>
            </a:extLst>
          </p:cNvPr>
          <p:cNvPicPr>
            <a:picLocks noChangeAspect="1"/>
          </p:cNvPicPr>
          <p:nvPr/>
        </p:nvPicPr>
        <p:blipFill>
          <a:blip r:embed="rId2" cstate="print"/>
          <a:stretch>
            <a:fillRect/>
          </a:stretch>
        </p:blipFill>
        <p:spPr>
          <a:xfrm>
            <a:off x="2234354" y="659719"/>
            <a:ext cx="7723292" cy="5538563"/>
          </a:xfrm>
          <a:prstGeom prst="rect">
            <a:avLst/>
          </a:prstGeom>
        </p:spPr>
      </p:pic>
      <p:sp>
        <p:nvSpPr>
          <p:cNvPr id="3" name="正方形/長方形 2">
            <a:extLst>
              <a:ext uri="{FF2B5EF4-FFF2-40B4-BE49-F238E27FC236}">
                <a16:creationId xmlns:a16="http://schemas.microsoft.com/office/drawing/2014/main" id="{A068157E-442B-C3D5-6CA8-AFDA59545C02}"/>
              </a:ext>
            </a:extLst>
          </p:cNvPr>
          <p:cNvSpPr>
            <a:spLocks noChangeArrowheads="1"/>
          </p:cNvSpPr>
          <p:nvPr/>
        </p:nvSpPr>
        <p:spPr bwMode="auto">
          <a:xfrm>
            <a:off x="1193007" y="6198281"/>
            <a:ext cx="9805987" cy="584200"/>
          </a:xfrm>
          <a:prstGeom prst="rect">
            <a:avLst/>
          </a:prstGeom>
          <a:solidFill>
            <a:srgbClr val="FF0000"/>
          </a:solidFill>
          <a:ln w="9525">
            <a:noFill/>
            <a:miter lim="800000"/>
            <a:headEnd/>
            <a:tailEnd/>
          </a:ln>
        </p:spPr>
        <p:txBody>
          <a:bodyPr wrap="none">
            <a:spAutoFit/>
          </a:bodyPr>
          <a:lstStyle/>
          <a:p>
            <a:r>
              <a:rPr lang="ja-JP" altLang="en-US" sz="3200" dirty="0">
                <a:solidFill>
                  <a:srgbClr val="FFFF00"/>
                </a:solidFill>
                <a:latin typeface="Times New Roman" pitchFamily="18" charset="0"/>
              </a:rPr>
              <a:t>ヒトは昼間は寝にくい昼行性の動物！夜行性じゃない！</a:t>
            </a:r>
            <a:endParaRPr lang="ja-JP" altLang="en-US" sz="3200" dirty="0">
              <a:solidFill>
                <a:srgbClr val="FFFF00"/>
              </a:solidFill>
            </a:endParaRPr>
          </a:p>
        </p:txBody>
      </p:sp>
    </p:spTree>
    <p:extLst>
      <p:ext uri="{BB962C8B-B14F-4D97-AF65-F5344CB8AC3E}">
        <p14:creationId xmlns:p14="http://schemas.microsoft.com/office/powerpoint/2010/main" val="21763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タイトル 1"/>
          <p:cNvSpPr>
            <a:spLocks noGrp="1"/>
          </p:cNvSpPr>
          <p:nvPr>
            <p:ph type="title"/>
          </p:nvPr>
        </p:nvSpPr>
        <p:spPr>
          <a:xfrm>
            <a:off x="1466850" y="0"/>
            <a:ext cx="9258300" cy="857250"/>
          </a:xfrm>
        </p:spPr>
        <p:txBody>
          <a:bodyPr/>
          <a:lstStyle/>
          <a:p>
            <a:r>
              <a:rPr lang="ja-JP" altLang="en-US"/>
              <a:t>ウサギとカメ</a:t>
            </a:r>
          </a:p>
        </p:txBody>
      </p:sp>
      <p:sp>
        <p:nvSpPr>
          <p:cNvPr id="134147" name="コンテンツ プレースホルダ 2"/>
          <p:cNvSpPr>
            <a:spLocks noGrp="1"/>
          </p:cNvSpPr>
          <p:nvPr>
            <p:ph idx="1"/>
          </p:nvPr>
        </p:nvSpPr>
        <p:spPr>
          <a:xfrm>
            <a:off x="1631950" y="693739"/>
            <a:ext cx="9607550" cy="4319587"/>
          </a:xfrm>
        </p:spPr>
        <p:txBody>
          <a:bodyPr/>
          <a:lstStyle/>
          <a:p>
            <a:pPr>
              <a:defRPr/>
            </a:pPr>
            <a:r>
              <a:rPr lang="ja-JP" altLang="en-US" dirty="0"/>
              <a:t>カメはたゆまない努力を惜しまなかったので勝った。</a:t>
            </a:r>
            <a:endParaRPr lang="en-US" altLang="ja-JP" dirty="0"/>
          </a:p>
          <a:p>
            <a:pPr>
              <a:buFontTx/>
              <a:buNone/>
              <a:defRPr/>
            </a:pPr>
            <a:r>
              <a:rPr lang="ja-JP" altLang="en-US" dirty="0"/>
              <a:t>　→　勤勉のすすめ</a:t>
            </a:r>
            <a:endParaRPr lang="en-US" altLang="ja-JP" dirty="0"/>
          </a:p>
          <a:p>
            <a:pPr>
              <a:defRPr/>
            </a:pPr>
            <a:r>
              <a:rPr lang="ja-JP" altLang="en-US" dirty="0"/>
              <a:t>ウサギは油断し、怠けて、居眠りをしたから負けた。</a:t>
            </a:r>
            <a:endParaRPr lang="en-US" altLang="ja-JP" dirty="0"/>
          </a:p>
          <a:p>
            <a:pPr>
              <a:buFontTx/>
              <a:buNone/>
              <a:defRPr/>
            </a:pPr>
            <a:r>
              <a:rPr lang="ja-JP" altLang="en-US" dirty="0"/>
              <a:t>　→　油断大敵、</a:t>
            </a:r>
            <a:r>
              <a:rPr lang="ja-JP" altLang="en-US" dirty="0">
                <a:solidFill>
                  <a:srgbClr val="FF0000"/>
                </a:solidFill>
              </a:rPr>
              <a:t>居眠りは怠け！？</a:t>
            </a:r>
            <a:endParaRPr lang="en-US" altLang="ja-JP" dirty="0">
              <a:solidFill>
                <a:srgbClr val="FF0000"/>
              </a:solidFill>
            </a:endParaRPr>
          </a:p>
          <a:p>
            <a:pPr>
              <a:buFontTx/>
              <a:buNone/>
              <a:defRPr/>
            </a:pPr>
            <a:endParaRPr lang="en-US" altLang="ja-JP" sz="700" dirty="0">
              <a:solidFill>
                <a:srgbClr val="FF0000"/>
              </a:solidFill>
            </a:endParaRPr>
          </a:p>
          <a:p>
            <a:pPr marL="0" indent="0">
              <a:buNone/>
              <a:defRPr/>
            </a:pPr>
            <a:endParaRPr lang="ja-JP" altLang="en-US" dirty="0"/>
          </a:p>
        </p:txBody>
      </p:sp>
      <p:sp>
        <p:nvSpPr>
          <p:cNvPr id="3" name="乗算記号 2"/>
          <p:cNvSpPr/>
          <p:nvPr/>
        </p:nvSpPr>
        <p:spPr bwMode="auto">
          <a:xfrm>
            <a:off x="9480550" y="2565400"/>
            <a:ext cx="914400" cy="914400"/>
          </a:xfrm>
          <a:prstGeom prst="mathMultiply">
            <a:avLst/>
          </a:prstGeom>
          <a:noFill/>
          <a:ln w="9525" cap="flat" cmpd="sng" algn="ctr">
            <a:noFill/>
            <a:prstDash val="solid"/>
            <a:round/>
            <a:headEnd type="none" w="med" len="med"/>
            <a:tailEnd type="none" w="med" len="med"/>
          </a:ln>
          <a:effectLst/>
        </p:spPr>
        <p:txBody>
          <a:bodyPr anchor="ctr"/>
          <a:lstStyle/>
          <a:p>
            <a:pPr algn="ctr" eaLnBrk="1" hangingPunct="1">
              <a:defRPr/>
            </a:pPr>
            <a:endParaRPr lang="ja-JP" altLang="en-US">
              <a:latin typeface="Arial" charset="0"/>
            </a:endParaRPr>
          </a:p>
        </p:txBody>
      </p:sp>
    </p:spTree>
    <p:extLst>
      <p:ext uri="{BB962C8B-B14F-4D97-AF65-F5344CB8AC3E}">
        <p14:creationId xmlns:p14="http://schemas.microsoft.com/office/powerpoint/2010/main" val="24599010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4147">
                                            <p:txEl>
                                              <p:pRg st="0" end="0"/>
                                            </p:txEl>
                                          </p:spTgt>
                                        </p:tgtEl>
                                        <p:attrNameLst>
                                          <p:attrName>style.visibility</p:attrName>
                                        </p:attrNameLst>
                                      </p:cBhvr>
                                      <p:to>
                                        <p:strVal val="visible"/>
                                      </p:to>
                                    </p:set>
                                    <p:anim calcmode="lin" valueType="num">
                                      <p:cBhvr additive="base">
                                        <p:cTn id="7" dur="500" fill="hold"/>
                                        <p:tgtEl>
                                          <p:spTgt spid="1341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414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4147">
                                            <p:txEl>
                                              <p:pRg st="1" end="1"/>
                                            </p:txEl>
                                          </p:spTgt>
                                        </p:tgtEl>
                                        <p:attrNameLst>
                                          <p:attrName>style.visibility</p:attrName>
                                        </p:attrNameLst>
                                      </p:cBhvr>
                                      <p:to>
                                        <p:strVal val="visible"/>
                                      </p:to>
                                    </p:set>
                                    <p:anim calcmode="lin" valueType="num">
                                      <p:cBhvr additive="base">
                                        <p:cTn id="11" dur="500" fill="hold"/>
                                        <p:tgtEl>
                                          <p:spTgt spid="13414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41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34147">
                                            <p:txEl>
                                              <p:pRg st="2" end="2"/>
                                            </p:txEl>
                                          </p:spTgt>
                                        </p:tgtEl>
                                        <p:attrNameLst>
                                          <p:attrName>style.visibility</p:attrName>
                                        </p:attrNameLst>
                                      </p:cBhvr>
                                      <p:to>
                                        <p:strVal val="visible"/>
                                      </p:to>
                                    </p:set>
                                    <p:anim calcmode="lin" valueType="num">
                                      <p:cBhvr additive="base">
                                        <p:cTn id="17" dur="500" fill="hold"/>
                                        <p:tgtEl>
                                          <p:spTgt spid="13414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414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4147">
                                            <p:txEl>
                                              <p:pRg st="3" end="3"/>
                                            </p:txEl>
                                          </p:spTgt>
                                        </p:tgtEl>
                                        <p:attrNameLst>
                                          <p:attrName>style.visibility</p:attrName>
                                        </p:attrNameLst>
                                      </p:cBhvr>
                                      <p:to>
                                        <p:strVal val="visible"/>
                                      </p:to>
                                    </p:set>
                                    <p:anim calcmode="lin" valueType="num">
                                      <p:cBhvr additive="base">
                                        <p:cTn id="21" dur="500" fill="hold"/>
                                        <p:tgtEl>
                                          <p:spTgt spid="13414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3414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D0C98296-6843-90B0-BF5F-CF6126AF961A}"/>
              </a:ext>
            </a:extLst>
          </p:cNvPr>
          <p:cNvPicPr>
            <a:picLocks noChangeAspect="1"/>
          </p:cNvPicPr>
          <p:nvPr/>
        </p:nvPicPr>
        <p:blipFill>
          <a:blip r:embed="rId2"/>
          <a:stretch>
            <a:fillRect/>
          </a:stretch>
        </p:blipFill>
        <p:spPr>
          <a:xfrm>
            <a:off x="2172559" y="192162"/>
            <a:ext cx="7733441" cy="6380088"/>
          </a:xfrm>
          <a:prstGeom prst="rect">
            <a:avLst/>
          </a:prstGeom>
        </p:spPr>
      </p:pic>
    </p:spTree>
    <p:extLst>
      <p:ext uri="{BB962C8B-B14F-4D97-AF65-F5344CB8AC3E}">
        <p14:creationId xmlns:p14="http://schemas.microsoft.com/office/powerpoint/2010/main" val="1138476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タイトル 1"/>
          <p:cNvSpPr>
            <a:spLocks noGrp="1"/>
          </p:cNvSpPr>
          <p:nvPr>
            <p:ph type="title"/>
          </p:nvPr>
        </p:nvSpPr>
        <p:spPr>
          <a:xfrm>
            <a:off x="1466850" y="0"/>
            <a:ext cx="9258300" cy="857250"/>
          </a:xfrm>
        </p:spPr>
        <p:txBody>
          <a:bodyPr/>
          <a:lstStyle/>
          <a:p>
            <a:r>
              <a:rPr lang="ja-JP" altLang="en-US"/>
              <a:t>ウサギとカメ</a:t>
            </a:r>
          </a:p>
        </p:txBody>
      </p:sp>
      <p:sp>
        <p:nvSpPr>
          <p:cNvPr id="134147" name="コンテンツ プレースホルダ 2"/>
          <p:cNvSpPr>
            <a:spLocks noGrp="1"/>
          </p:cNvSpPr>
          <p:nvPr>
            <p:ph idx="1"/>
          </p:nvPr>
        </p:nvSpPr>
        <p:spPr>
          <a:xfrm>
            <a:off x="1631950" y="693739"/>
            <a:ext cx="9607550" cy="4319587"/>
          </a:xfrm>
        </p:spPr>
        <p:txBody>
          <a:bodyPr/>
          <a:lstStyle/>
          <a:p>
            <a:pPr>
              <a:defRPr/>
            </a:pPr>
            <a:r>
              <a:rPr lang="ja-JP" altLang="en-US" dirty="0"/>
              <a:t>カメはたゆまない努力を惜しまなかったので勝った。</a:t>
            </a:r>
            <a:endParaRPr lang="en-US" altLang="ja-JP" dirty="0"/>
          </a:p>
          <a:p>
            <a:pPr>
              <a:buFontTx/>
              <a:buNone/>
              <a:defRPr/>
            </a:pPr>
            <a:r>
              <a:rPr lang="ja-JP" altLang="en-US" dirty="0"/>
              <a:t>　→　勤勉のすすめ</a:t>
            </a:r>
            <a:endParaRPr lang="en-US" altLang="ja-JP" dirty="0"/>
          </a:p>
          <a:p>
            <a:pPr>
              <a:defRPr/>
            </a:pPr>
            <a:r>
              <a:rPr lang="ja-JP" altLang="en-US" dirty="0"/>
              <a:t>ウサギは油断し、怠けて、居眠りをしたから負けた。</a:t>
            </a:r>
            <a:endParaRPr lang="en-US" altLang="ja-JP" dirty="0"/>
          </a:p>
          <a:p>
            <a:pPr>
              <a:buFontTx/>
              <a:buNone/>
              <a:defRPr/>
            </a:pPr>
            <a:r>
              <a:rPr lang="ja-JP" altLang="en-US" dirty="0"/>
              <a:t>　→　油断大敵、</a:t>
            </a:r>
            <a:r>
              <a:rPr lang="ja-JP" altLang="en-US" dirty="0">
                <a:solidFill>
                  <a:srgbClr val="FF0000"/>
                </a:solidFill>
              </a:rPr>
              <a:t>居眠りは怠け！？</a:t>
            </a:r>
            <a:endParaRPr lang="en-US" altLang="ja-JP" dirty="0">
              <a:solidFill>
                <a:srgbClr val="FF0000"/>
              </a:solidFill>
            </a:endParaRPr>
          </a:p>
          <a:p>
            <a:pPr>
              <a:buFontTx/>
              <a:buNone/>
              <a:defRPr/>
            </a:pPr>
            <a:endParaRPr lang="en-US" altLang="ja-JP" sz="700" dirty="0">
              <a:solidFill>
                <a:srgbClr val="FF0000"/>
              </a:solidFill>
            </a:endParaRPr>
          </a:p>
          <a:p>
            <a:pPr>
              <a:buFontTx/>
              <a:buNone/>
              <a:defRPr/>
            </a:pPr>
            <a:r>
              <a:rPr lang="ja-JP" altLang="en-US" sz="2000" b="1" dirty="0"/>
              <a:t>余談ですが亀は爬虫類、変温動物で、基本的に昼行性。兎は夜行性です。</a:t>
            </a:r>
            <a:endParaRPr lang="en-US" altLang="ja-JP" sz="2000" b="1" dirty="0"/>
          </a:p>
          <a:p>
            <a:pPr>
              <a:buFontTx/>
              <a:buNone/>
              <a:defRPr/>
            </a:pPr>
            <a:r>
              <a:rPr lang="ja-JP" altLang="en-US" sz="2000" b="1" dirty="0"/>
              <a:t>　　　　</a:t>
            </a:r>
            <a:r>
              <a:rPr lang="ja-JP" altLang="en-US" sz="2000" b="1" dirty="0" err="1"/>
              <a:t>うさぎうさぎ</a:t>
            </a:r>
            <a:r>
              <a:rPr lang="ja-JP" altLang="en-US" sz="2000" b="1" dirty="0"/>
              <a:t>なにみてはねる、じゅうごやおつきさんみてはねる</a:t>
            </a:r>
            <a:endParaRPr lang="en-US" altLang="ja-JP" sz="2000" b="1" dirty="0"/>
          </a:p>
          <a:p>
            <a:pPr>
              <a:buFontTx/>
              <a:buNone/>
              <a:defRPr/>
            </a:pPr>
            <a:r>
              <a:rPr lang="ja-JP" altLang="en-US" sz="2000" b="1" dirty="0"/>
              <a:t>　　ですから昼間の競争は亀に有利で、夜の競争は兎に有利では？</a:t>
            </a:r>
            <a:endParaRPr lang="en-US" altLang="ja-JP" sz="2000" b="1" dirty="0"/>
          </a:p>
          <a:p>
            <a:pPr>
              <a:buFontTx/>
              <a:buNone/>
              <a:defRPr/>
            </a:pPr>
            <a:r>
              <a:rPr lang="ja-JP" altLang="en-US" sz="2000" b="1" dirty="0"/>
              <a:t>「ウサギが夜行性であることを知って、戦いを昼間に持ち込んだ亀の作戦勝ち」という見方は？</a:t>
            </a:r>
            <a:endParaRPr lang="en-US" altLang="ja-JP" sz="2000" b="1" dirty="0"/>
          </a:p>
          <a:p>
            <a:pPr marL="0" indent="0">
              <a:buNone/>
              <a:defRPr/>
            </a:pPr>
            <a:endParaRPr lang="ja-JP" altLang="en-US" dirty="0"/>
          </a:p>
        </p:txBody>
      </p:sp>
      <p:sp>
        <p:nvSpPr>
          <p:cNvPr id="3" name="乗算記号 2"/>
          <p:cNvSpPr/>
          <p:nvPr/>
        </p:nvSpPr>
        <p:spPr bwMode="auto">
          <a:xfrm>
            <a:off x="9480550" y="2565400"/>
            <a:ext cx="914400" cy="914400"/>
          </a:xfrm>
          <a:prstGeom prst="mathMultiply">
            <a:avLst/>
          </a:prstGeom>
          <a:noFill/>
          <a:ln w="9525" cap="flat" cmpd="sng" algn="ctr">
            <a:noFill/>
            <a:prstDash val="solid"/>
            <a:round/>
            <a:headEnd type="none" w="med" len="med"/>
            <a:tailEnd type="none" w="med" len="med"/>
          </a:ln>
          <a:effectLst/>
        </p:spPr>
        <p:txBody>
          <a:bodyPr anchor="ctr"/>
          <a:lstStyle/>
          <a:p>
            <a:pPr algn="ctr" eaLnBrk="1" hangingPunct="1">
              <a:defRPr/>
            </a:pPr>
            <a:endParaRPr lang="ja-JP" altLang="en-US">
              <a:latin typeface="Arial" charset="0"/>
            </a:endParaRPr>
          </a:p>
        </p:txBody>
      </p:sp>
    </p:spTree>
    <p:extLst>
      <p:ext uri="{BB962C8B-B14F-4D97-AF65-F5344CB8AC3E}">
        <p14:creationId xmlns:p14="http://schemas.microsoft.com/office/powerpoint/2010/main" val="291468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4147">
                                            <p:txEl>
                                              <p:pRg st="5" end="5"/>
                                            </p:txEl>
                                          </p:spTgt>
                                        </p:tgtEl>
                                        <p:attrNameLst>
                                          <p:attrName>style.visibility</p:attrName>
                                        </p:attrNameLst>
                                      </p:cBhvr>
                                      <p:to>
                                        <p:strVal val="visible"/>
                                      </p:to>
                                    </p:set>
                                    <p:anim calcmode="lin" valueType="num">
                                      <p:cBhvr additive="base">
                                        <p:cTn id="7" dur="500" fill="hold"/>
                                        <p:tgtEl>
                                          <p:spTgt spid="134147">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41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4147">
                                            <p:txEl>
                                              <p:pRg st="6" end="6"/>
                                            </p:txEl>
                                          </p:spTgt>
                                        </p:tgtEl>
                                        <p:attrNameLst>
                                          <p:attrName>style.visibility</p:attrName>
                                        </p:attrNameLst>
                                      </p:cBhvr>
                                      <p:to>
                                        <p:strVal val="visible"/>
                                      </p:to>
                                    </p:set>
                                    <p:anim calcmode="lin" valueType="num">
                                      <p:cBhvr additive="base">
                                        <p:cTn id="13" dur="500" fill="hold"/>
                                        <p:tgtEl>
                                          <p:spTgt spid="134147">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414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34147">
                                            <p:txEl>
                                              <p:pRg st="7" end="7"/>
                                            </p:txEl>
                                          </p:spTgt>
                                        </p:tgtEl>
                                        <p:attrNameLst>
                                          <p:attrName>style.visibility</p:attrName>
                                        </p:attrNameLst>
                                      </p:cBhvr>
                                      <p:to>
                                        <p:strVal val="visible"/>
                                      </p:to>
                                    </p:set>
                                    <p:anim calcmode="lin" valueType="num">
                                      <p:cBhvr additive="base">
                                        <p:cTn id="19" dur="500" fill="hold"/>
                                        <p:tgtEl>
                                          <p:spTgt spid="134147">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414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34147">
                                            <p:txEl>
                                              <p:pRg st="8" end="8"/>
                                            </p:txEl>
                                          </p:spTgt>
                                        </p:tgtEl>
                                        <p:attrNameLst>
                                          <p:attrName>style.visibility</p:attrName>
                                        </p:attrNameLst>
                                      </p:cBhvr>
                                      <p:to>
                                        <p:strVal val="visible"/>
                                      </p:to>
                                    </p:set>
                                    <p:anim calcmode="lin" valueType="num">
                                      <p:cBhvr additive="base">
                                        <p:cTn id="25" dur="500" fill="hold"/>
                                        <p:tgtEl>
                                          <p:spTgt spid="134147">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414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66631-6008-0FF5-6FFE-BE782B80BFD2}"/>
            </a:ext>
          </a:extLst>
        </p:cNvPr>
        <p:cNvGrpSpPr/>
        <p:nvPr/>
      </p:nvGrpSpPr>
      <p:grpSpPr>
        <a:xfrm>
          <a:off x="0" y="0"/>
          <a:ext cx="0" cy="0"/>
          <a:chOff x="0" y="0"/>
          <a:chExt cx="0" cy="0"/>
        </a:xfrm>
      </p:grpSpPr>
      <p:sp>
        <p:nvSpPr>
          <p:cNvPr id="125954" name="タイトル 1">
            <a:extLst>
              <a:ext uri="{FF2B5EF4-FFF2-40B4-BE49-F238E27FC236}">
                <a16:creationId xmlns:a16="http://schemas.microsoft.com/office/drawing/2014/main" id="{DE706EC4-6788-8165-CC1A-85C7A0383A9E}"/>
              </a:ext>
            </a:extLst>
          </p:cNvPr>
          <p:cNvSpPr>
            <a:spLocks noGrp="1"/>
          </p:cNvSpPr>
          <p:nvPr>
            <p:ph type="title"/>
          </p:nvPr>
        </p:nvSpPr>
        <p:spPr>
          <a:xfrm>
            <a:off x="1466850" y="0"/>
            <a:ext cx="9258300" cy="857250"/>
          </a:xfrm>
        </p:spPr>
        <p:txBody>
          <a:bodyPr/>
          <a:lstStyle/>
          <a:p>
            <a:r>
              <a:rPr lang="ja-JP" altLang="en-US"/>
              <a:t>ウサギとカメ</a:t>
            </a:r>
          </a:p>
        </p:txBody>
      </p:sp>
      <p:sp>
        <p:nvSpPr>
          <p:cNvPr id="134147" name="コンテンツ プレースホルダ 2">
            <a:extLst>
              <a:ext uri="{FF2B5EF4-FFF2-40B4-BE49-F238E27FC236}">
                <a16:creationId xmlns:a16="http://schemas.microsoft.com/office/drawing/2014/main" id="{D7B5846E-A7E1-AF95-03BF-828345ADFEF9}"/>
              </a:ext>
            </a:extLst>
          </p:cNvPr>
          <p:cNvSpPr>
            <a:spLocks noGrp="1"/>
          </p:cNvSpPr>
          <p:nvPr>
            <p:ph idx="1"/>
          </p:nvPr>
        </p:nvSpPr>
        <p:spPr>
          <a:xfrm>
            <a:off x="1631950" y="693739"/>
            <a:ext cx="9607550" cy="4319587"/>
          </a:xfrm>
        </p:spPr>
        <p:txBody>
          <a:bodyPr/>
          <a:lstStyle/>
          <a:p>
            <a:pPr>
              <a:defRPr/>
            </a:pPr>
            <a:r>
              <a:rPr lang="ja-JP" altLang="en-US" dirty="0"/>
              <a:t>カメはたゆまない努力を惜しまなかったので勝った。</a:t>
            </a:r>
            <a:endParaRPr lang="en-US" altLang="ja-JP" dirty="0"/>
          </a:p>
          <a:p>
            <a:pPr>
              <a:buFontTx/>
              <a:buNone/>
              <a:defRPr/>
            </a:pPr>
            <a:r>
              <a:rPr lang="ja-JP" altLang="en-US" dirty="0"/>
              <a:t>　→　勤勉のすすめ</a:t>
            </a:r>
            <a:endParaRPr lang="en-US" altLang="ja-JP" dirty="0"/>
          </a:p>
          <a:p>
            <a:pPr>
              <a:defRPr/>
            </a:pPr>
            <a:r>
              <a:rPr lang="ja-JP" altLang="en-US" dirty="0"/>
              <a:t>ウサギは油断し、怠けて、居眠りをしたから負けた。</a:t>
            </a:r>
            <a:endParaRPr lang="en-US" altLang="ja-JP" dirty="0"/>
          </a:p>
          <a:p>
            <a:pPr>
              <a:buFontTx/>
              <a:buNone/>
              <a:defRPr/>
            </a:pPr>
            <a:r>
              <a:rPr lang="ja-JP" altLang="en-US" dirty="0"/>
              <a:t>　→　油断大敵、</a:t>
            </a:r>
            <a:r>
              <a:rPr lang="ja-JP" altLang="en-US" dirty="0">
                <a:solidFill>
                  <a:srgbClr val="FF0000"/>
                </a:solidFill>
              </a:rPr>
              <a:t>居眠りは怠け！？</a:t>
            </a:r>
            <a:endParaRPr lang="en-US" altLang="ja-JP" dirty="0">
              <a:solidFill>
                <a:srgbClr val="FF0000"/>
              </a:solidFill>
            </a:endParaRPr>
          </a:p>
          <a:p>
            <a:pPr>
              <a:buFontTx/>
              <a:buNone/>
              <a:defRPr/>
            </a:pPr>
            <a:endParaRPr lang="en-US" altLang="ja-JP" sz="700" dirty="0">
              <a:solidFill>
                <a:srgbClr val="FF0000"/>
              </a:solidFill>
            </a:endParaRPr>
          </a:p>
          <a:p>
            <a:pPr>
              <a:buFontTx/>
              <a:buNone/>
              <a:defRPr/>
            </a:pPr>
            <a:r>
              <a:rPr lang="ja-JP" altLang="en-US" sz="2000" b="1" dirty="0"/>
              <a:t>余談ですが亀は爬虫類、変温動物で、基本的に昼行性。兎は夜行性です。</a:t>
            </a:r>
            <a:endParaRPr lang="en-US" altLang="ja-JP" sz="2000" b="1" dirty="0"/>
          </a:p>
          <a:p>
            <a:pPr>
              <a:buFontTx/>
              <a:buNone/>
              <a:defRPr/>
            </a:pPr>
            <a:r>
              <a:rPr lang="ja-JP" altLang="en-US" sz="2000" b="1" dirty="0"/>
              <a:t>　　　　</a:t>
            </a:r>
            <a:r>
              <a:rPr lang="ja-JP" altLang="en-US" sz="2000" b="1" dirty="0" err="1"/>
              <a:t>うさぎうさぎ</a:t>
            </a:r>
            <a:r>
              <a:rPr lang="ja-JP" altLang="en-US" sz="2000" b="1" dirty="0"/>
              <a:t>なにみてはねる、じゅうごやおつきさんみてはねる</a:t>
            </a:r>
            <a:endParaRPr lang="en-US" altLang="ja-JP" sz="2000" b="1" dirty="0"/>
          </a:p>
          <a:p>
            <a:pPr>
              <a:buFontTx/>
              <a:buNone/>
              <a:defRPr/>
            </a:pPr>
            <a:r>
              <a:rPr lang="ja-JP" altLang="en-US" sz="2000" b="1" dirty="0"/>
              <a:t>　　ですから昼間の競争は亀に有利で、夜の競争は兎に有利では？</a:t>
            </a:r>
            <a:endParaRPr lang="en-US" altLang="ja-JP" sz="2000" b="1" dirty="0"/>
          </a:p>
          <a:p>
            <a:pPr>
              <a:buFontTx/>
              <a:buNone/>
              <a:defRPr/>
            </a:pPr>
            <a:r>
              <a:rPr lang="ja-JP" altLang="en-US" sz="2000" b="1" dirty="0"/>
              <a:t>「ウサギが夜行性であることを知って、戦いを昼間に持ち込んだ亀の作戦勝ち」という見方は？</a:t>
            </a:r>
            <a:endParaRPr lang="en-US" altLang="ja-JP" sz="2000" b="1" dirty="0"/>
          </a:p>
          <a:p>
            <a:pPr marL="0" indent="0">
              <a:buNone/>
              <a:defRPr/>
            </a:pPr>
            <a:endParaRPr lang="ja-JP" altLang="en-US" dirty="0"/>
          </a:p>
        </p:txBody>
      </p:sp>
      <p:sp>
        <p:nvSpPr>
          <p:cNvPr id="2" name="正方形/長方形 1">
            <a:extLst>
              <a:ext uri="{FF2B5EF4-FFF2-40B4-BE49-F238E27FC236}">
                <a16:creationId xmlns:a16="http://schemas.microsoft.com/office/drawing/2014/main" id="{E68258FC-ACF1-182B-73C7-9F782D4D4DDF}"/>
              </a:ext>
            </a:extLst>
          </p:cNvPr>
          <p:cNvSpPr>
            <a:spLocks noChangeArrowheads="1"/>
          </p:cNvSpPr>
          <p:nvPr/>
        </p:nvSpPr>
        <p:spPr bwMode="auto">
          <a:xfrm>
            <a:off x="1463675" y="4316414"/>
            <a:ext cx="92583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b="1">
                <a:solidFill>
                  <a:srgbClr val="FF0000"/>
                </a:solidFill>
                <a:latin typeface="Arial" panose="020B0604020202020204" pitchFamily="34" charset="0"/>
                <a:ea typeface="ＭＳ Ｐゴシック" panose="020B0600070205080204" pitchFamily="50" charset="-128"/>
              </a:defRPr>
            </a:lvl1pPr>
            <a:lvl2pPr marL="742950" indent="-285750">
              <a:defRPr kumimoji="1" b="1">
                <a:solidFill>
                  <a:srgbClr val="FF0000"/>
                </a:solidFill>
                <a:latin typeface="Arial" panose="020B0604020202020204" pitchFamily="34" charset="0"/>
                <a:ea typeface="ＭＳ Ｐゴシック" panose="020B0600070205080204" pitchFamily="50" charset="-128"/>
              </a:defRPr>
            </a:lvl2pPr>
            <a:lvl3pPr marL="1143000" indent="-228600">
              <a:defRPr kumimoji="1" b="1">
                <a:solidFill>
                  <a:srgbClr val="FF0000"/>
                </a:solidFill>
                <a:latin typeface="Arial" panose="020B0604020202020204" pitchFamily="34" charset="0"/>
                <a:ea typeface="ＭＳ Ｐゴシック" panose="020B0600070205080204" pitchFamily="50" charset="-128"/>
              </a:defRPr>
            </a:lvl3pPr>
            <a:lvl4pPr marL="1600200" indent="-228600">
              <a:defRPr kumimoji="1" b="1">
                <a:solidFill>
                  <a:srgbClr val="FF0000"/>
                </a:solidFill>
                <a:latin typeface="Arial" panose="020B0604020202020204" pitchFamily="34" charset="0"/>
                <a:ea typeface="ＭＳ Ｐゴシック" panose="020B0600070205080204" pitchFamily="50" charset="-128"/>
              </a:defRPr>
            </a:lvl4pPr>
            <a:lvl5pPr marL="2057400" indent="-228600">
              <a:defRPr kumimoji="1" b="1">
                <a:solidFill>
                  <a:srgbClr val="FF0000"/>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b="1">
                <a:solidFill>
                  <a:srgbClr val="FF0000"/>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b="1">
                <a:solidFill>
                  <a:srgbClr val="FF0000"/>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b="1">
                <a:solidFill>
                  <a:srgbClr val="FF0000"/>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b="1">
                <a:solidFill>
                  <a:srgbClr val="FF0000"/>
                </a:solidFill>
                <a:latin typeface="Arial" panose="020B0604020202020204" pitchFamily="34" charset="0"/>
                <a:ea typeface="ＭＳ Ｐゴシック" panose="020B0600070205080204" pitchFamily="50" charset="-128"/>
              </a:defRPr>
            </a:lvl9pPr>
          </a:lstStyle>
          <a:p>
            <a:pPr algn="ctr" eaLnBrk="1" hangingPunct="1"/>
            <a:r>
              <a:rPr lang="ja-JP" altLang="en-US" sz="3200" dirty="0"/>
              <a:t>情報収集に長けたカメが勝利した。</a:t>
            </a:r>
            <a:endParaRPr lang="en-US" altLang="ja-JP" sz="3200" dirty="0"/>
          </a:p>
          <a:p>
            <a:pPr algn="ctr" eaLnBrk="1" hangingPunct="1"/>
            <a:r>
              <a:rPr lang="ja-JP" altLang="en-US" sz="3200" dirty="0"/>
              <a:t>「孫子の教え；彼を知り己を知れば百戦殆うからず。」</a:t>
            </a:r>
            <a:endParaRPr lang="en-US" altLang="ja-JP" sz="3200" dirty="0"/>
          </a:p>
          <a:p>
            <a:pPr algn="ctr" eaLnBrk="1" hangingPunct="1"/>
            <a:r>
              <a:rPr lang="ja-JP" altLang="en-US" sz="3200" dirty="0"/>
              <a:t>は情報収集の重要性を指摘。　</a:t>
            </a:r>
            <a:endParaRPr lang="en-US" altLang="ja-JP" sz="3200" dirty="0"/>
          </a:p>
          <a:p>
            <a:pPr algn="ctr" eaLnBrk="1" hangingPunct="1"/>
            <a:r>
              <a:rPr lang="ja-JP" altLang="en-US" sz="3200" dirty="0"/>
              <a:t>「ウサギとカメ」から学ぶべき教訓は、</a:t>
            </a:r>
            <a:endParaRPr lang="en-US" altLang="ja-JP" sz="3200" dirty="0"/>
          </a:p>
          <a:p>
            <a:pPr algn="ctr" eaLnBrk="1" hangingPunct="1"/>
            <a:r>
              <a:rPr lang="ja-JP" altLang="en-US" sz="3200" dirty="0">
                <a:solidFill>
                  <a:srgbClr val="0070C0"/>
                </a:solidFill>
              </a:rPr>
              <a:t>情報収集能力が重要</a:t>
            </a:r>
            <a:r>
              <a:rPr lang="ja-JP" altLang="en-US" sz="3200" dirty="0"/>
              <a:t>（勝敗を左右）。</a:t>
            </a:r>
            <a:r>
              <a:rPr lang="ja-JP" altLang="en-US" sz="2400" dirty="0"/>
              <a:t>　</a:t>
            </a:r>
          </a:p>
        </p:txBody>
      </p:sp>
      <p:sp>
        <p:nvSpPr>
          <p:cNvPr id="3" name="乗算記号 2">
            <a:extLst>
              <a:ext uri="{FF2B5EF4-FFF2-40B4-BE49-F238E27FC236}">
                <a16:creationId xmlns:a16="http://schemas.microsoft.com/office/drawing/2014/main" id="{8680BA46-3D5E-1792-D5E3-C50589A61B20}"/>
              </a:ext>
            </a:extLst>
          </p:cNvPr>
          <p:cNvSpPr/>
          <p:nvPr/>
        </p:nvSpPr>
        <p:spPr bwMode="auto">
          <a:xfrm>
            <a:off x="9480550" y="2565400"/>
            <a:ext cx="914400" cy="914400"/>
          </a:xfrm>
          <a:prstGeom prst="mathMultiply">
            <a:avLst/>
          </a:prstGeom>
          <a:noFill/>
          <a:ln w="9525" cap="flat" cmpd="sng" algn="ctr">
            <a:noFill/>
            <a:prstDash val="solid"/>
            <a:round/>
            <a:headEnd type="none" w="med" len="med"/>
            <a:tailEnd type="none" w="med" len="med"/>
          </a:ln>
          <a:effectLst/>
        </p:spPr>
        <p:txBody>
          <a:bodyPr anchor="ctr"/>
          <a:lstStyle/>
          <a:p>
            <a:pPr algn="ctr" eaLnBrk="1" hangingPunct="1">
              <a:defRPr/>
            </a:pPr>
            <a:endParaRPr lang="ja-JP" altLang="en-US">
              <a:latin typeface="Arial" charset="0"/>
            </a:endParaRPr>
          </a:p>
        </p:txBody>
      </p:sp>
      <p:sp>
        <p:nvSpPr>
          <p:cNvPr id="4" name="乗算記号 3">
            <a:extLst>
              <a:ext uri="{FF2B5EF4-FFF2-40B4-BE49-F238E27FC236}">
                <a16:creationId xmlns:a16="http://schemas.microsoft.com/office/drawing/2014/main" id="{938AE683-D35E-E15F-D095-E28E36B29D90}"/>
              </a:ext>
            </a:extLst>
          </p:cNvPr>
          <p:cNvSpPr/>
          <p:nvPr/>
        </p:nvSpPr>
        <p:spPr bwMode="auto">
          <a:xfrm>
            <a:off x="3792538" y="1268414"/>
            <a:ext cx="2735262" cy="1982787"/>
          </a:xfrm>
          <a:prstGeom prst="mathMultiply">
            <a:avLst/>
          </a:prstGeom>
          <a:solidFill>
            <a:schemeClr val="tx1"/>
          </a:solidFill>
          <a:ln w="9525" cap="flat" cmpd="sng" algn="ctr">
            <a:noFill/>
            <a:prstDash val="solid"/>
            <a:round/>
            <a:headEnd type="none" w="med" len="med"/>
            <a:tailEnd type="none" w="med" len="med"/>
          </a:ln>
          <a:effectLst/>
        </p:spPr>
        <p:txBody>
          <a:bodyPr anchor="ctr"/>
          <a:lstStyle/>
          <a:p>
            <a:pPr algn="ctr" eaLnBrk="1" hangingPunct="1">
              <a:defRPr/>
            </a:pPr>
            <a:endParaRPr lang="ja-JP" altLang="en-US">
              <a:latin typeface="Arial" charset="0"/>
            </a:endParaRPr>
          </a:p>
        </p:txBody>
      </p:sp>
    </p:spTree>
    <p:extLst>
      <p:ext uri="{BB962C8B-B14F-4D97-AF65-F5344CB8AC3E}">
        <p14:creationId xmlns:p14="http://schemas.microsoft.com/office/powerpoint/2010/main" val="33004576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4147">
                                            <p:txEl>
                                              <p:pRg st="5" end="5"/>
                                            </p:txEl>
                                          </p:spTgt>
                                        </p:tgtEl>
                                        <p:attrNameLst>
                                          <p:attrName>style.visibility</p:attrName>
                                        </p:attrNameLst>
                                      </p:cBhvr>
                                      <p:to>
                                        <p:strVal val="visible"/>
                                      </p:to>
                                    </p:set>
                                    <p:anim calcmode="lin" valueType="num">
                                      <p:cBhvr additive="base">
                                        <p:cTn id="7" dur="500" fill="hold"/>
                                        <p:tgtEl>
                                          <p:spTgt spid="134147">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41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4147">
                                            <p:txEl>
                                              <p:pRg st="6" end="6"/>
                                            </p:txEl>
                                          </p:spTgt>
                                        </p:tgtEl>
                                        <p:attrNameLst>
                                          <p:attrName>style.visibility</p:attrName>
                                        </p:attrNameLst>
                                      </p:cBhvr>
                                      <p:to>
                                        <p:strVal val="visible"/>
                                      </p:to>
                                    </p:set>
                                    <p:anim calcmode="lin" valueType="num">
                                      <p:cBhvr additive="base">
                                        <p:cTn id="13" dur="500" fill="hold"/>
                                        <p:tgtEl>
                                          <p:spTgt spid="134147">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414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34147">
                                            <p:txEl>
                                              <p:pRg st="7" end="7"/>
                                            </p:txEl>
                                          </p:spTgt>
                                        </p:tgtEl>
                                        <p:attrNameLst>
                                          <p:attrName>style.visibility</p:attrName>
                                        </p:attrNameLst>
                                      </p:cBhvr>
                                      <p:to>
                                        <p:strVal val="visible"/>
                                      </p:to>
                                    </p:set>
                                    <p:anim calcmode="lin" valueType="num">
                                      <p:cBhvr additive="base">
                                        <p:cTn id="19" dur="500" fill="hold"/>
                                        <p:tgtEl>
                                          <p:spTgt spid="134147">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414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34147">
                                            <p:txEl>
                                              <p:pRg st="8" end="8"/>
                                            </p:txEl>
                                          </p:spTgt>
                                        </p:tgtEl>
                                        <p:attrNameLst>
                                          <p:attrName>style.visibility</p:attrName>
                                        </p:attrNameLst>
                                      </p:cBhvr>
                                      <p:to>
                                        <p:strVal val="visible"/>
                                      </p:to>
                                    </p:set>
                                    <p:anim calcmode="lin" valueType="num">
                                      <p:cBhvr additive="base">
                                        <p:cTn id="25" dur="500" fill="hold"/>
                                        <p:tgtEl>
                                          <p:spTgt spid="134147">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414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2326</TotalTime>
  <Words>4466</Words>
  <Application>Microsoft Office PowerPoint</Application>
  <PresentationFormat>ワイド画面</PresentationFormat>
  <Paragraphs>365</Paragraphs>
  <Slides>49</Slides>
  <Notes>12</Notes>
  <HiddenSlides>0</HiddenSlides>
  <MMClips>0</MMClips>
  <ScaleCrop>false</ScaleCrop>
  <HeadingPairs>
    <vt:vector size="8" baseType="variant">
      <vt:variant>
        <vt:lpstr>使用されているフォント</vt:lpstr>
      </vt:variant>
      <vt:variant>
        <vt:i4>12</vt:i4>
      </vt:variant>
      <vt:variant>
        <vt:lpstr>テーマ</vt:lpstr>
      </vt:variant>
      <vt:variant>
        <vt:i4>1</vt:i4>
      </vt:variant>
      <vt:variant>
        <vt:lpstr>埋め込まれた OLE サーバー</vt:lpstr>
      </vt:variant>
      <vt:variant>
        <vt:i4>3</vt:i4>
      </vt:variant>
      <vt:variant>
        <vt:lpstr>スライド タイトル</vt:lpstr>
      </vt:variant>
      <vt:variant>
        <vt:i4>49</vt:i4>
      </vt:variant>
    </vt:vector>
  </HeadingPairs>
  <TitlesOfParts>
    <vt:vector size="65" baseType="lpstr">
      <vt:lpstr>Helvetica-Narrow</vt:lpstr>
      <vt:lpstr>ＭＳ Ｐゴシック</vt:lpstr>
      <vt:lpstr>ＭＳ Ｐ明朝</vt:lpstr>
      <vt:lpstr>ＭＳ 明朝</vt:lpstr>
      <vt:lpstr>Noto Sans JP</vt:lpstr>
      <vt:lpstr>Meiryo</vt:lpstr>
      <vt:lpstr>游明朝</vt:lpstr>
      <vt:lpstr>Arial</vt:lpstr>
      <vt:lpstr>Calibri</vt:lpstr>
      <vt:lpstr>Calibri Light</vt:lpstr>
      <vt:lpstr>Century</vt:lpstr>
      <vt:lpstr>Times New Roman</vt:lpstr>
      <vt:lpstr>Office テーマ</vt:lpstr>
      <vt:lpstr>ビットマップ イメージ</vt:lpstr>
      <vt:lpstr>Image</vt:lpstr>
      <vt:lpstr>ｽﾗｲﾄﾞ</vt:lpstr>
      <vt:lpstr>PowerPoint プレゼンテーション</vt:lpstr>
      <vt:lpstr>睡眠は、質が良けれが量（長さ）は短くてもよい。</vt:lpstr>
      <vt:lpstr>睡眠は、質が良けれが量（長さ）は短くてもよい。</vt:lpstr>
      <vt:lpstr>PowerPoint プレゼンテーション</vt:lpstr>
      <vt:lpstr>PowerPoint プレゼンテーション</vt:lpstr>
      <vt:lpstr>ウサギとカメ</vt:lpstr>
      <vt:lpstr>PowerPoint プレゼンテーション</vt:lpstr>
      <vt:lpstr>ウサギとカメ</vt:lpstr>
      <vt:lpstr>ウサギとカメ</vt:lpstr>
      <vt:lpstr>患者さん① </vt:lpstr>
      <vt:lpstr>患者さん ②</vt:lpstr>
      <vt:lpstr>PowerPoint プレゼンテーション</vt:lpstr>
      <vt:lpstr>患者さん ②続</vt:lpstr>
      <vt:lpstr>患者さん③-1</vt:lpstr>
      <vt:lpstr>患者さん③-2</vt:lpstr>
      <vt:lpstr>患者さん③-3</vt:lpstr>
      <vt:lpstr>患者さん③-4</vt:lpstr>
      <vt:lpstr>PowerPoint プレゼンテーション</vt:lpstr>
      <vt:lpstr>PowerPoint プレゼンテーション</vt:lpstr>
      <vt:lpstr>睡眠不足症候群では，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眠りに関わる７つの基本1/2</vt:lpstr>
      <vt:lpstr>眠りに関わる７つの基本2/2</vt:lpstr>
      <vt:lpstr>誤解されていること</vt:lpstr>
      <vt:lpstr>必要な睡眠時間を知るヒント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借眠の返済期間</vt:lpstr>
      <vt:lpstr>借眠の返済期間</vt:lpstr>
      <vt:lpstr>BPSモデル</vt:lpstr>
      <vt:lpstr>IQ、平均寿命、睡眠時間</vt:lpstr>
      <vt:lpstr>Take Home Message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神山 潤</dc:creator>
  <cp:lastModifiedBy>神山 潤</cp:lastModifiedBy>
  <cp:revision>175</cp:revision>
  <dcterms:created xsi:type="dcterms:W3CDTF">2016-07-25T04:47:53Z</dcterms:created>
  <dcterms:modified xsi:type="dcterms:W3CDTF">2025-12-16T22:25:58Z</dcterms:modified>
</cp:coreProperties>
</file>